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94" r:id="rId3"/>
    <p:sldId id="297" r:id="rId4"/>
    <p:sldId id="300" r:id="rId6"/>
    <p:sldId id="301" r:id="rId7"/>
    <p:sldId id="367" r:id="rId8"/>
    <p:sldId id="368" r:id="rId9"/>
    <p:sldId id="304" r:id="rId10"/>
    <p:sldId id="307" r:id="rId11"/>
    <p:sldId id="308" r:id="rId12"/>
    <p:sldId id="309" r:id="rId13"/>
    <p:sldId id="369" r:id="rId14"/>
    <p:sldId id="346" r:id="rId15"/>
    <p:sldId id="306" r:id="rId16"/>
    <p:sldId id="350" r:id="rId17"/>
    <p:sldId id="351" r:id="rId18"/>
    <p:sldId id="356" r:id="rId19"/>
    <p:sldId id="305" r:id="rId20"/>
    <p:sldId id="357" r:id="rId21"/>
    <p:sldId id="358" r:id="rId22"/>
    <p:sldId id="359" r:id="rId23"/>
    <p:sldId id="354" r:id="rId24"/>
    <p:sldId id="355" r:id="rId25"/>
    <p:sldId id="360" r:id="rId26"/>
    <p:sldId id="363" r:id="rId27"/>
    <p:sldId id="361" r:id="rId28"/>
    <p:sldId id="365" r:id="rId29"/>
    <p:sldId id="370" r:id="rId30"/>
    <p:sldId id="366" r:id="rId31"/>
    <p:sldId id="371" r:id="rId32"/>
    <p:sldId id="288" r:id="rId33"/>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74CC"/>
    <a:srgbClr val="FFFFFF"/>
    <a:srgbClr val="05387E"/>
    <a:srgbClr val="568D11"/>
    <a:srgbClr val="70BA16"/>
    <a:srgbClr val="82D81A"/>
    <a:srgbClr val="61A113"/>
    <a:srgbClr val="E09320"/>
    <a:srgbClr val="4A99E8"/>
    <a:srgbClr val="1E80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43" d="100"/>
          <a:sy n="143" d="100"/>
        </p:scale>
        <p:origin x="684" y="108"/>
      </p:cViewPr>
      <p:guideLst>
        <p:guide orient="horz" pos="1713"/>
        <p:guide pos="2880"/>
      </p:guideLst>
    </p:cSldViewPr>
  </p:slideViewPr>
  <p:notesTextViewPr>
    <p:cViewPr>
      <p:scale>
        <a:sx n="3" d="2"/>
        <a:sy n="3" d="2"/>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jpeg>
</file>

<file path=ppt/media/image3.png>
</file>

<file path=ppt/media/image4.jpeg>
</file>

<file path=ppt/media/image5.jpeg>
</file>

<file path=ppt/media/image6.jpe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075C004-A9D4-4858-99EC-F4CCE56E2FE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4E2E4E-2FFD-4B0E-BE9C-FA7BDC09154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2_标题幻灯片">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3_标题幻灯片">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4_标题幻灯片">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5_标题幻灯片">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6_标题幻灯片">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标题和内容">
    <p:bg>
      <p:bgPr>
        <a:pattFill prst="ltUpDiag">
          <a:fgClr>
            <a:schemeClr val="bg1">
              <a:lumMod val="95000"/>
            </a:schemeClr>
          </a:fgClr>
          <a:bgClr>
            <a:schemeClr val="bg1"/>
          </a:bgClr>
        </a:pattFill>
        <a:effectLst/>
      </p:bgPr>
    </p:bg>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bg1">
              <a:lumMod val="95000"/>
            </a:schemeClr>
          </a:fgClr>
          <a:bgClr>
            <a:schemeClr val="bg1"/>
          </a:bgClr>
        </a:patt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6.xml"/><Relationship Id="rId4" Type="http://schemas.openxmlformats.org/officeDocument/2006/relationships/tags" Target="../tags/tag1.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notesSlide" Target="../notesSlides/notesSlide9.xml"/><Relationship Id="rId7" Type="http://schemas.openxmlformats.org/officeDocument/2006/relationships/slideLayout" Target="../slideLayouts/slideLayout1.xml"/><Relationship Id="rId6" Type="http://schemas.openxmlformats.org/officeDocument/2006/relationships/image" Target="../media/image9.png"/><Relationship Id="rId5" Type="http://schemas.microsoft.com/office/2007/relationships/media" Target="../media/media2.mp4"/><Relationship Id="rId4" Type="http://schemas.openxmlformats.org/officeDocument/2006/relationships/video" Target="../media/media2.mp4"/><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1.xml"/><Relationship Id="rId4" Type="http://schemas.openxmlformats.org/officeDocument/2006/relationships/image" Target="../media/image10.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hyperlink" Target="https://www.vcg.com/creative/1002835253" TargetMode="Externa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3.xml"/><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hyperlink" Target="https://www.vcg.com/creative/1002835253" TargetMode="Externa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hyperlink" Target="https://www.vcg.com/creative/1002835253" TargetMode="Externa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7" Type="http://schemas.openxmlformats.org/officeDocument/2006/relationships/notesSlide" Target="../notesSlides/notesSlide15.xml"/><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hyperlink" Target="https://www.vcg.com/creative/1002835253" TargetMode="Externa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1.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hyperlink" Target="https://www.vcg.com/creative/1002835253" TargetMode="Externa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7.xml"/><Relationship Id="rId7" Type="http://schemas.openxmlformats.org/officeDocument/2006/relationships/slideLayout" Target="../slideLayouts/slideLayout1.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hyperlink" Target="https://www.vcg.com/creative/1002835253" TargetMode="Externa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8" Type="http://schemas.openxmlformats.org/officeDocument/2006/relationships/notesSlide" Target="../notesSlides/notesSlide18.xml"/><Relationship Id="rId7"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s://www.vcg.com/creative/1002835253" TargetMode="External"/><Relationship Id="rId4" Type="http://schemas.openxmlformats.org/officeDocument/2006/relationships/image" Target="../media/image11.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6.jpeg"/><Relationship Id="rId7" Type="http://schemas.openxmlformats.org/officeDocument/2006/relationships/image" Target="../media/image5.jpeg"/><Relationship Id="rId6" Type="http://schemas.openxmlformats.org/officeDocument/2006/relationships/hyperlink" Target="https://github.com/BestAnHongjun" TargetMode="External"/><Relationship Id="rId5" Type="http://schemas.openxmlformats.org/officeDocument/2006/relationships/hyperlink" Target="https://space.bilibili.com/425295059" TargetMode="External"/><Relationship Id="rId4" Type="http://schemas.openxmlformats.org/officeDocument/2006/relationships/image" Target="../media/image4.jpeg"/><Relationship Id="rId3" Type="http://schemas.openxmlformats.org/officeDocument/2006/relationships/image" Target="../media/image3.png"/><Relationship Id="rId2" Type="http://schemas.openxmlformats.org/officeDocument/2006/relationships/image" Target="../media/image2.jpeg"/><Relationship Id="rId10" Type="http://schemas.openxmlformats.org/officeDocument/2006/relationships/notesSlide" Target="../notesSlides/notesSlide1.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8" Type="http://schemas.openxmlformats.org/officeDocument/2006/relationships/notesSlide" Target="../notesSlides/notesSlide19.xml"/><Relationship Id="rId7"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s://www.vcg.com/creative/1002835253" TargetMode="External"/><Relationship Id="rId4" Type="http://schemas.openxmlformats.org/officeDocument/2006/relationships/image" Target="../media/image11.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7" Type="http://schemas.openxmlformats.org/officeDocument/2006/relationships/notesSlide" Target="../notesSlides/notesSlide20.xml"/><Relationship Id="rId6"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1.xml"/><Relationship Id="rId4" Type="http://schemas.openxmlformats.org/officeDocument/2006/relationships/image" Target="../media/image16.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24.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1.xml"/><Relationship Id="rId4" Type="http://schemas.openxmlformats.org/officeDocument/2006/relationships/image" Target="../media/image17.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25.xml.rels><?xml version="1.0" encoding="UTF-8" standalone="yes"?>
<Relationships xmlns="http://schemas.openxmlformats.org/package/2006/relationships"><Relationship Id="rId6" Type="http://schemas.openxmlformats.org/officeDocument/2006/relationships/notesSlide" Target="../notesSlides/notesSlide24.xml"/><Relationship Id="rId5" Type="http://schemas.openxmlformats.org/officeDocument/2006/relationships/slideLayout" Target="../slideLayouts/slideLayout1.xml"/><Relationship Id="rId4" Type="http://schemas.openxmlformats.org/officeDocument/2006/relationships/image" Target="../media/image18.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25.xml"/><Relationship Id="rId5" Type="http://schemas.openxmlformats.org/officeDocument/2006/relationships/slideLayout" Target="../slideLayouts/slideLayout1.xml"/><Relationship Id="rId4" Type="http://schemas.openxmlformats.org/officeDocument/2006/relationships/image" Target="../media/image19.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jpeg"/></Relationships>
</file>

<file path=ppt/slides/_rels/slide28.xml.rels><?xml version="1.0" encoding="UTF-8" standalone="yes"?>
<Relationships xmlns="http://schemas.openxmlformats.org/package/2006/relationships"><Relationship Id="rId7" Type="http://schemas.openxmlformats.org/officeDocument/2006/relationships/notesSlide" Target="../notesSlides/notesSlide27.xml"/><Relationship Id="rId6" Type="http://schemas.openxmlformats.org/officeDocument/2006/relationships/slideLayout" Target="../slideLayouts/slideLayout1.xml"/><Relationship Id="rId5" Type="http://schemas.openxmlformats.org/officeDocument/2006/relationships/image" Target="../media/image21.jpeg"/><Relationship Id="rId4" Type="http://schemas.openxmlformats.org/officeDocument/2006/relationships/image" Target="../media/image20.jpe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29.xml.rels><?xml version="1.0" encoding="UTF-8" standalone="yes"?>
<Relationships xmlns="http://schemas.openxmlformats.org/package/2006/relationships"><Relationship Id="rId6" Type="http://schemas.openxmlformats.org/officeDocument/2006/relationships/notesSlide" Target="../notesSlides/notesSlide28.xml"/><Relationship Id="rId5" Type="http://schemas.openxmlformats.org/officeDocument/2006/relationships/slideLayout" Target="../slideLayouts/slideLayout1.xml"/><Relationship Id="rId4" Type="http://schemas.openxmlformats.org/officeDocument/2006/relationships/image" Target="../media/image6.jpe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6.xml"/><Relationship Id="rId2" Type="http://schemas.openxmlformats.org/officeDocument/2006/relationships/image" Target="../media/image3.png"/><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6.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xml"/><Relationship Id="rId4" Type="http://schemas.openxmlformats.org/officeDocument/2006/relationships/hyperlink" Target="https://www.ibm.com/topics/computer-vision" TargetMode="Externa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s://blog.csdn.net/weixin_43558052/article/details/107692797" TargetMode="Externa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8.xml"/><Relationship Id="rId7" Type="http://schemas.openxmlformats.org/officeDocument/2006/relationships/slideLayout" Target="../slideLayouts/slideLayout1.xml"/><Relationship Id="rId6" Type="http://schemas.openxmlformats.org/officeDocument/2006/relationships/image" Target="../media/image8.png"/><Relationship Id="rId5" Type="http://schemas.microsoft.com/office/2007/relationships/media" Target="../media/media1.mp4"/><Relationship Id="rId4" Type="http://schemas.openxmlformats.org/officeDocument/2006/relationships/video" Target="../media/media1.mp4"/><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40000"/>
          </a:schemeClr>
        </a:solidFill>
        <a:effectLst/>
      </p:bgPr>
    </p:bg>
    <p:spTree>
      <p:nvGrpSpPr>
        <p:cNvPr id="1" name=""/>
        <p:cNvGrpSpPr/>
        <p:nvPr/>
      </p:nvGrpSpPr>
      <p:grpSpPr>
        <a:xfrm>
          <a:off x="0" y="0"/>
          <a:ext cx="0" cy="0"/>
          <a:chOff x="0" y="0"/>
          <a:chExt cx="0" cy="0"/>
        </a:xfrm>
      </p:grpSpPr>
      <p:sp>
        <p:nvSpPr>
          <p:cNvPr id="8" name="矩形 7"/>
          <p:cNvSpPr/>
          <p:nvPr/>
        </p:nvSpPr>
        <p:spPr>
          <a:xfrm>
            <a:off x="2737977" y="3080245"/>
            <a:ext cx="3662069" cy="715629"/>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12" name="TextBox 22"/>
          <p:cNvSpPr txBox="1"/>
          <p:nvPr/>
        </p:nvSpPr>
        <p:spPr>
          <a:xfrm>
            <a:off x="2338840" y="1358691"/>
            <a:ext cx="4571923" cy="830997"/>
          </a:xfrm>
          <a:prstGeom prst="rect">
            <a:avLst/>
          </a:prstGeom>
          <a:noFill/>
        </p:spPr>
        <p:txBody>
          <a:bodyPr wrap="square" rtlCol="0" anchor="ctr">
            <a:spAutoFit/>
          </a:bodyPr>
          <a:lstStyle/>
          <a:p>
            <a:pPr algn="r"/>
            <a:r>
              <a:rPr lang="zh-CN" altLang="en-US" sz="4800" dirty="0">
                <a:solidFill>
                  <a:schemeClr val="tx1">
                    <a:lumMod val="85000"/>
                    <a:lumOff val="15000"/>
                  </a:schemeClr>
                </a:solidFill>
                <a:latin typeface="微软雅黑" panose="020B0503020204020204" pitchFamily="34" charset="-122"/>
                <a:ea typeface="微软雅黑" panose="020B0503020204020204" pitchFamily="34" charset="-122"/>
              </a:rPr>
              <a:t>计算机视觉导论</a:t>
            </a:r>
            <a:endParaRPr lang="zh-CN" altLang="en-US" sz="48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3" name="TextBox 23"/>
          <p:cNvSpPr txBox="1"/>
          <p:nvPr/>
        </p:nvSpPr>
        <p:spPr>
          <a:xfrm>
            <a:off x="2093501" y="2190804"/>
            <a:ext cx="4956999" cy="338554"/>
          </a:xfrm>
          <a:prstGeom prst="rect">
            <a:avLst/>
          </a:prstGeom>
          <a:noFill/>
        </p:spPr>
        <p:txBody>
          <a:bodyPr wrap="square" rtlCol="0" anchor="ctr">
            <a:spAutoFit/>
          </a:bodyPr>
          <a:lstStyle/>
          <a:p>
            <a:pPr algn="ct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      An introduction to Computer Vision</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2970913" y="3036102"/>
            <a:ext cx="864096" cy="749629"/>
          </a:xfrm>
          <a:prstGeom prst="rect">
            <a:avLst/>
          </a:prstGeom>
          <a:noFill/>
        </p:spPr>
        <p:txBody>
          <a:bodyPr wrap="square" rtlCol="0">
            <a:spAutoFit/>
          </a:bodyPr>
          <a:lstStyle/>
          <a:p>
            <a:pPr algn="ctr">
              <a:lnSpc>
                <a:spcPct val="150000"/>
              </a:lnSpc>
            </a:pPr>
            <a:r>
              <a:rPr lang="zh-CN" altLang="en-US" sz="1400" dirty="0">
                <a:latin typeface="华文新魏" panose="02010800040101010101" pitchFamily="2" charset="-122"/>
                <a:ea typeface="华文新魏" panose="02010800040101010101" pitchFamily="2" charset="-122"/>
              </a:rPr>
              <a:t>分享人</a:t>
            </a:r>
            <a:endParaRPr lang="en-US" altLang="zh-CN" sz="1400" dirty="0">
              <a:latin typeface="华文新魏" panose="02010800040101010101" pitchFamily="2" charset="-122"/>
              <a:ea typeface="华文新魏" panose="02010800040101010101" pitchFamily="2" charset="-122"/>
            </a:endParaRPr>
          </a:p>
          <a:p>
            <a:pPr algn="ctr">
              <a:lnSpc>
                <a:spcPct val="150000"/>
              </a:lnSpc>
            </a:pPr>
            <a:r>
              <a:rPr lang="zh-CN" altLang="en-US" sz="1600" dirty="0">
                <a:latin typeface="华文新魏" panose="02010800040101010101" pitchFamily="2" charset="-122"/>
                <a:ea typeface="华文新魏" panose="02010800040101010101" pitchFamily="2" charset="-122"/>
              </a:rPr>
              <a:t>安泓郡</a:t>
            </a:r>
            <a:endParaRPr lang="en-US" altLang="zh-CN" sz="1600" dirty="0">
              <a:latin typeface="华文新魏" panose="02010800040101010101" pitchFamily="2" charset="-122"/>
              <a:ea typeface="华文新魏" panose="02010800040101010101" pitchFamily="2" charset="-122"/>
            </a:endParaRPr>
          </a:p>
        </p:txBody>
      </p:sp>
      <p:sp>
        <p:nvSpPr>
          <p:cNvPr id="19" name="文本框 18"/>
          <p:cNvSpPr txBox="1"/>
          <p:nvPr/>
        </p:nvSpPr>
        <p:spPr>
          <a:xfrm>
            <a:off x="3120736" y="3947531"/>
            <a:ext cx="2902528" cy="337185"/>
          </a:xfrm>
          <a:prstGeom prst="rect">
            <a:avLst/>
          </a:prstGeom>
          <a:noFill/>
        </p:spPr>
        <p:txBody>
          <a:bodyPr wrap="square" rtlCol="0">
            <a:spAutoFit/>
          </a:bodyPr>
          <a:lstStyle/>
          <a:p>
            <a:pPr algn="ctr"/>
            <a:r>
              <a:rPr lang="en-US" altLang="zh-CN" sz="1600" dirty="0" err="1">
                <a:latin typeface="Javanese Text" panose="02000000000000000000" charset="0"/>
                <a:cs typeface="Javanese Text" panose="02000000000000000000" charset="0"/>
              </a:rPr>
              <a:t>an.hongjun@foxmail.com</a:t>
            </a:r>
            <a:endParaRPr lang="zh-CN" altLang="en-US" sz="1600" dirty="0">
              <a:latin typeface="Javanese Text" panose="02000000000000000000" charset="0"/>
              <a:cs typeface="Javanese Text" panose="02000000000000000000" charset="0"/>
            </a:endParaRPr>
          </a:p>
        </p:txBody>
      </p:sp>
      <p:cxnSp>
        <p:nvCxnSpPr>
          <p:cNvPr id="20" name="直接连接符 19"/>
          <p:cNvCxnSpPr/>
          <p:nvPr/>
        </p:nvCxnSpPr>
        <p:spPr>
          <a:xfrm>
            <a:off x="1760002" y="2715766"/>
            <a:ext cx="5618018"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4067944" y="3101799"/>
            <a:ext cx="2219123" cy="645160"/>
          </a:xfrm>
          <a:prstGeom prst="rect">
            <a:avLst/>
          </a:prstGeom>
          <a:noFill/>
        </p:spPr>
        <p:txBody>
          <a:bodyPr wrap="square" rtlCol="0">
            <a:spAutoFit/>
          </a:bodyPr>
          <a:lstStyle/>
          <a:p>
            <a:pPr>
              <a:lnSpc>
                <a:spcPct val="150000"/>
              </a:lnSpc>
            </a:pPr>
            <a:r>
              <a:rPr lang="en-US" altLang="zh-CN" sz="1200" dirty="0" err="1">
                <a:latin typeface="Rockwell Condensed" panose="02060603050405020104" charset="0"/>
                <a:cs typeface="Rockwell Condensed" panose="02060603050405020104" charset="0"/>
              </a:rPr>
              <a:t>ACoTAI</a:t>
            </a:r>
            <a:r>
              <a:rPr lang="en-US" altLang="zh-CN" sz="1200" dirty="0">
                <a:latin typeface="Rockwell Condensed" panose="02060603050405020104" charset="0"/>
                <a:cs typeface="Rockwell Condensed" panose="02060603050405020104" charset="0"/>
              </a:rPr>
              <a:t> Lab, Dalian Maritime University</a:t>
            </a:r>
            <a:endParaRPr lang="en-US" altLang="zh-CN" sz="1200" dirty="0">
              <a:latin typeface="Rockwell Condensed" panose="02060603050405020104" charset="0"/>
              <a:cs typeface="Rockwell Condensed" panose="02060603050405020104" charset="0"/>
            </a:endParaRPr>
          </a:p>
          <a:p>
            <a:pPr>
              <a:lnSpc>
                <a:spcPct val="150000"/>
              </a:lnSpc>
            </a:pPr>
            <a:r>
              <a:rPr lang="en-US" altLang="zh-CN" sz="1200" dirty="0" err="1">
                <a:latin typeface="Rockwell Condensed" panose="02060603050405020104" charset="0"/>
                <a:cs typeface="Rockwell Condensed" panose="02060603050405020104" charset="0"/>
              </a:rPr>
              <a:t>ICDC</a:t>
            </a:r>
            <a:r>
              <a:rPr lang="en-US" altLang="zh-CN" sz="1200" dirty="0">
                <a:latin typeface="Rockwell Condensed" panose="02060603050405020104" charset="0"/>
                <a:cs typeface="Rockwell Condensed" panose="02060603050405020104" charset="0"/>
              </a:rPr>
              <a:t> department, </a:t>
            </a:r>
            <a:r>
              <a:rPr lang="en-US" altLang="zh-CN" sz="1200" dirty="0" err="1">
                <a:latin typeface="Rockwell Condensed" panose="02060603050405020104" charset="0"/>
                <a:cs typeface="Rockwell Condensed" panose="02060603050405020104" charset="0"/>
              </a:rPr>
              <a:t>Dianhang</a:t>
            </a:r>
            <a:r>
              <a:rPr lang="en-US" altLang="zh-CN" sz="1200" dirty="0">
                <a:latin typeface="Rockwell Condensed" panose="02060603050405020104" charset="0"/>
                <a:cs typeface="Rockwell Condensed" panose="02060603050405020104" charset="0"/>
              </a:rPr>
              <a:t> Association</a:t>
            </a:r>
            <a:endParaRPr lang="zh-CN" altLang="en-US" sz="1200" dirty="0">
              <a:latin typeface="Rockwell Condensed" panose="02060603050405020104" charset="0"/>
              <a:cs typeface="Rockwell Condensed" panose="02060603050405020104" charset="0"/>
            </a:endParaRPr>
          </a:p>
        </p:txBody>
      </p:sp>
      <p:sp>
        <p:nvSpPr>
          <p:cNvPr id="24"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5" name="组合 24"/>
          <p:cNvGrpSpPr/>
          <p:nvPr/>
        </p:nvGrpSpPr>
        <p:grpSpPr>
          <a:xfrm>
            <a:off x="3108343" y="467116"/>
            <a:ext cx="648000" cy="89060"/>
            <a:chOff x="1977863" y="380438"/>
            <a:chExt cx="576000" cy="89060"/>
          </a:xfrm>
          <a:solidFill>
            <a:schemeClr val="accent1"/>
          </a:solidFill>
        </p:grpSpPr>
        <p:sp>
          <p:nvSpPr>
            <p:cNvPr id="26" name="矩形 25"/>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7" name="等腰三角形 26"/>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28" name="文本框 27"/>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29"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0" name="文本框 29"/>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38" name="矩形 37"/>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41" name="文本框 40"/>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42" name="图片 41"/>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pic>
        <p:nvPicPr>
          <p:cNvPr id="43" name="图片 4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72" name="矩形 71"/>
          <p:cNvSpPr/>
          <p:nvPr/>
        </p:nvSpPr>
        <p:spPr>
          <a:xfrm>
            <a:off x="179070" y="699135"/>
            <a:ext cx="1873250" cy="398780"/>
          </a:xfrm>
          <a:prstGeom prst="rect">
            <a:avLst/>
          </a:prstGeom>
          <a:noFill/>
        </p:spPr>
        <p:txBody>
          <a:bodyPr wrap="square" lIns="91440" tIns="45720" rIns="91440" bIns="45720">
            <a:spAutoFit/>
          </a:bodyPr>
          <a:p>
            <a:pPr algn="ctr"/>
            <a:r>
              <a:rPr lang="en-US" altLang="zh-CN" sz="2000" dirty="0">
                <a:ln w="0"/>
                <a:gradFill>
                  <a:gsLst>
                    <a:gs pos="21000">
                      <a:srgbClr val="53575C"/>
                    </a:gs>
                    <a:gs pos="88000">
                      <a:srgbClr val="C5C7CA"/>
                    </a:gs>
                  </a:gsLst>
                  <a:lin ang="5400000"/>
                </a:gradFill>
              </a:rPr>
              <a:t>Chapter</a:t>
            </a:r>
            <a:r>
              <a:rPr lang="en-US" altLang="zh-CN" sz="2000" b="0" cap="none" spc="0" dirty="0">
                <a:ln w="0"/>
                <a:gradFill>
                  <a:gsLst>
                    <a:gs pos="21000">
                      <a:srgbClr val="53575C"/>
                    </a:gs>
                    <a:gs pos="88000">
                      <a:srgbClr val="C5C7CA"/>
                    </a:gs>
                  </a:gsLst>
                  <a:lin ang="5400000"/>
                </a:gradFill>
                <a:effectLst/>
              </a:rPr>
              <a:t> 1-1</a:t>
            </a:r>
            <a:endParaRPr lang="zh-CN" altLang="en-US" sz="2000" b="0" cap="none" spc="0" dirty="0">
              <a:ln w="0"/>
              <a:gradFill>
                <a:gsLst>
                  <a:gs pos="21000">
                    <a:srgbClr val="53575C"/>
                  </a:gs>
                  <a:gs pos="88000">
                    <a:srgbClr val="C5C7CA"/>
                  </a:gs>
                </a:gsLst>
                <a:lin ang="5400000"/>
              </a:gradFill>
              <a:effectLst/>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3" name="文本框 2"/>
          <p:cNvSpPr txBox="1"/>
          <p:nvPr/>
        </p:nvSpPr>
        <p:spPr>
          <a:xfrm>
            <a:off x="817245" y="4371975"/>
            <a:ext cx="7840345" cy="460375"/>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[1]Bruno Brito and Hai Zhu and Wei Pan and Javier Alonso-Mora. Social-VRNN: One-Shot Multi-modal Trajectory Prediction for Interacting Pedestrians.arXiv, 2010.09056.2020</a:t>
            </a:r>
            <a:endParaRPr lang="en-US" altLang="zh-CN" sz="800" dirty="0">
              <a:latin typeface="Sitka Subheading" panose="02000505000000020004" pitchFamily="2" charset="0"/>
            </a:endParaRPr>
          </a:p>
        </p:txBody>
      </p:sp>
      <p:grpSp>
        <p:nvGrpSpPr>
          <p:cNvPr id="41" name="组合 40"/>
          <p:cNvGrpSpPr/>
          <p:nvPr/>
        </p:nvGrpSpPr>
        <p:grpSpPr>
          <a:xfrm>
            <a:off x="824294" y="754418"/>
            <a:ext cx="7495412" cy="749732"/>
            <a:chOff x="2954339" y="1279908"/>
            <a:chExt cx="7162269" cy="705767"/>
          </a:xfrm>
        </p:grpSpPr>
        <p:sp>
          <p:nvSpPr>
            <p:cNvPr id="42" name="矩形 41"/>
            <p:cNvSpPr>
              <a:spLocks noChangeArrowheads="1"/>
            </p:cNvSpPr>
            <p:nvPr/>
          </p:nvSpPr>
          <p:spPr bwMode="auto">
            <a:xfrm>
              <a:off x="2954339" y="1694800"/>
              <a:ext cx="7162269" cy="2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200" dirty="0">
                  <a:solidFill>
                    <a:sysClr val="windowText" lastClr="000000"/>
                  </a:solidFill>
                  <a:latin typeface="微软雅黑" panose="020B0503020204020204" pitchFamily="34" charset="-122"/>
                  <a:ea typeface="微软雅黑" panose="020B0503020204020204" pitchFamily="34" charset="-122"/>
                </a:rPr>
                <a:t>行人轨迹预测   示例：</a:t>
              </a:r>
              <a:r>
                <a:rPr lang="en-US" altLang="zh-CN" sz="1200" dirty="0">
                  <a:solidFill>
                    <a:sysClr val="windowText" lastClr="000000"/>
                  </a:solidFill>
                  <a:latin typeface="微软雅黑" panose="020B0503020204020204" pitchFamily="34" charset="-122"/>
                  <a:ea typeface="微软雅黑" panose="020B0503020204020204" pitchFamily="34" charset="-122"/>
                </a:rPr>
                <a:t>Social-</a:t>
              </a:r>
              <a:r>
                <a:rPr lang="en-US" altLang="zh-CN" sz="1200" dirty="0" err="1">
                  <a:solidFill>
                    <a:sysClr val="windowText" lastClr="000000"/>
                  </a:solidFill>
                  <a:latin typeface="微软雅黑" panose="020B0503020204020204" pitchFamily="34" charset="-122"/>
                  <a:ea typeface="微软雅黑" panose="020B0503020204020204" pitchFamily="34" charset="-122"/>
                </a:rPr>
                <a:t>VRNN</a:t>
              </a:r>
              <a:r>
                <a:rPr lang="en-US" altLang="zh-CN" sz="1200" baseline="30000" dirty="0">
                  <a:solidFill>
                    <a:sysClr val="windowText" lastClr="000000"/>
                  </a:solidFill>
                  <a:latin typeface="微软雅黑" panose="020B0503020204020204" pitchFamily="34" charset="-122"/>
                  <a:ea typeface="微软雅黑" panose="020B0503020204020204" pitchFamily="34" charset="-122"/>
                </a:rPr>
                <a:t>[1]</a:t>
              </a:r>
              <a:endParaRPr lang="en-US" altLang="zh-CN" sz="1200" baseline="30000" dirty="0">
                <a:solidFill>
                  <a:sysClr val="windowText" lastClr="000000"/>
                </a:solidFill>
                <a:latin typeface="微软雅黑" panose="020B0503020204020204" pitchFamily="34" charset="-122"/>
                <a:ea typeface="微软雅黑" panose="020B0503020204020204" pitchFamily="34" charset="-122"/>
              </a:endParaRPr>
            </a:p>
          </p:txBody>
        </p:sp>
        <p:sp>
          <p:nvSpPr>
            <p:cNvPr id="43" name="矩形 42"/>
            <p:cNvSpPr/>
            <p:nvPr/>
          </p:nvSpPr>
          <p:spPr>
            <a:xfrm>
              <a:off x="2963100" y="1279908"/>
              <a:ext cx="2382186" cy="347674"/>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计算机视觉的高级任务</a:t>
              </a:r>
              <a:endParaRPr lang="zh-CN" altLang="en-US" dirty="0">
                <a:latin typeface="微软雅黑" panose="020B0503020204020204" pitchFamily="34" charset="-122"/>
                <a:ea typeface="微软雅黑" panose="020B0503020204020204" pitchFamily="34" charset="-122"/>
              </a:endParaRPr>
            </a:p>
          </p:txBody>
        </p:sp>
      </p:grpSp>
      <p:pic>
        <p:nvPicPr>
          <p:cNvPr id="2" name="Social-VRNN">
            <a:hlinkClick r:id="" action="ppaction://media"/>
          </p:cNvPr>
          <p:cNvPicPr/>
          <p:nvPr>
            <a:videoFile r:link="rId4"/>
            <p:extLst>
              <p:ext uri="{DAA4B4D4-6D71-4841-9C94-3DE7FCFB9230}">
                <p14:media xmlns:p14="http://schemas.microsoft.com/office/powerpoint/2010/main" r:embed="rId5"/>
              </p:ext>
            </p:extLst>
          </p:nvPr>
        </p:nvPicPr>
        <p:blipFill>
          <a:blip r:embed="rId6"/>
          <a:stretch>
            <a:fillRect/>
          </a:stretch>
        </p:blipFill>
        <p:spPr>
          <a:xfrm>
            <a:off x="1908175" y="1504315"/>
            <a:ext cx="4942205" cy="27800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996293"/>
            <a:ext cx="3228536"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3" name="文本框 2"/>
          <p:cNvSpPr txBox="1"/>
          <p:nvPr/>
        </p:nvSpPr>
        <p:spPr>
          <a:xfrm>
            <a:off x="1352697" y="2309420"/>
            <a:ext cx="1661160" cy="530225"/>
          </a:xfrm>
          <a:prstGeom prst="rect">
            <a:avLst/>
          </a:prstGeom>
          <a:noFill/>
        </p:spPr>
        <p:txBody>
          <a:bodyPr wrap="none" lIns="68580" tIns="34290" rIns="68580" bIns="34290" rtlCol="0">
            <a:spAutoFit/>
          </a:bodyPr>
          <a:lstStyle/>
          <a:p>
            <a:r>
              <a:rPr lang="zh-CN" altLang="en-US" sz="3000" b="1" dirty="0">
                <a:solidFill>
                  <a:schemeClr val="bg1"/>
                </a:solidFill>
                <a:latin typeface="微软雅黑" panose="020B0503020204020204" pitchFamily="34" charset="-122"/>
                <a:ea typeface="微软雅黑" panose="020B0503020204020204" pitchFamily="34" charset="-122"/>
              </a:rPr>
              <a:t>第二</a:t>
            </a:r>
            <a:r>
              <a:rPr lang="zh-CN" altLang="en-US" sz="3000" b="1" dirty="0">
                <a:solidFill>
                  <a:schemeClr val="bg1"/>
                </a:solidFill>
                <a:latin typeface="微软雅黑" panose="020B0503020204020204" pitchFamily="34" charset="-122"/>
                <a:ea typeface="微软雅黑" panose="020B0503020204020204" pitchFamily="34" charset="-122"/>
              </a:rPr>
              <a:t>部分</a:t>
            </a:r>
            <a:endParaRPr lang="zh-CN" altLang="en-US" sz="3000" b="1" dirty="0">
              <a:solidFill>
                <a:schemeClr val="bg1"/>
              </a:solidFill>
              <a:latin typeface="微软雅黑" panose="020B0503020204020204" pitchFamily="34" charset="-122"/>
              <a:ea typeface="微软雅黑" panose="020B0503020204020204" pitchFamily="34" charset="-122"/>
            </a:endParaRPr>
          </a:p>
        </p:txBody>
      </p:sp>
      <p:grpSp>
        <p:nvGrpSpPr>
          <p:cNvPr id="12" name="组合 11"/>
          <p:cNvGrpSpPr/>
          <p:nvPr/>
        </p:nvGrpSpPr>
        <p:grpSpPr>
          <a:xfrm>
            <a:off x="3773160" y="1964698"/>
            <a:ext cx="3496493" cy="1116141"/>
            <a:chOff x="3773160" y="1247148"/>
            <a:chExt cx="3496493" cy="1116141"/>
          </a:xfrm>
        </p:grpSpPr>
        <p:sp>
          <p:nvSpPr>
            <p:cNvPr id="4" name="TextBox 4"/>
            <p:cNvSpPr txBox="1"/>
            <p:nvPr/>
          </p:nvSpPr>
          <p:spPr>
            <a:xfrm>
              <a:off x="3773160" y="1247148"/>
              <a:ext cx="2315210" cy="530225"/>
            </a:xfrm>
            <a:prstGeom prst="rect">
              <a:avLst/>
            </a:prstGeom>
            <a:noFill/>
          </p:spPr>
          <p:txBody>
            <a:bodyPr wrap="none" lIns="68580" tIns="34290" rIns="68580" bIns="34290" rtlCol="0">
              <a:spAutoFit/>
            </a:bodyPr>
            <a:lstStyle/>
            <a:p>
              <a:r>
                <a:rPr lang="en-US" altLang="zh-CN" sz="3000" dirty="0">
                  <a:solidFill>
                    <a:schemeClr val="accent1"/>
                  </a:solidFill>
                  <a:latin typeface="Impact" panose="020B0806030902050204" pitchFamily="34" charset="0"/>
                  <a:ea typeface="微软雅黑" panose="020B0503020204020204" pitchFamily="34" charset="-122"/>
                  <a:cs typeface="Segoe UI Light" panose="020B0502040204020203" pitchFamily="34" charset="0"/>
                </a:rPr>
                <a:t>METHODOLOGY</a:t>
              </a:r>
              <a:endParaRPr lang="en-US" altLang="zh-CN" sz="3000" dirty="0">
                <a:solidFill>
                  <a:schemeClr val="accent1"/>
                </a:solidFill>
                <a:latin typeface="Impact" panose="020B0806030902050204" pitchFamily="34" charset="0"/>
                <a:ea typeface="微软雅黑" panose="020B0503020204020204" pitchFamily="34" charset="-122"/>
                <a:cs typeface="Segoe UI Light" panose="020B0502040204020203" pitchFamily="34" charset="0"/>
              </a:endParaRPr>
            </a:p>
          </p:txBody>
        </p:sp>
        <p:sp>
          <p:nvSpPr>
            <p:cNvPr id="9" name="文本框 8"/>
            <p:cNvSpPr txBox="1"/>
            <p:nvPr/>
          </p:nvSpPr>
          <p:spPr>
            <a:xfrm>
              <a:off x="3779693" y="1925774"/>
              <a:ext cx="3489960" cy="437515"/>
            </a:xfrm>
            <a:prstGeom prst="rect">
              <a:avLst/>
            </a:prstGeom>
            <a:noFill/>
          </p:spPr>
          <p:txBody>
            <a:bodyPr wrap="none" lIns="68580" tIns="34290" rIns="68580" bIns="34290" rtlCol="0">
              <a:spAutoFit/>
            </a:bodyPr>
            <a:lstStyle/>
            <a:p>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计算机视觉的基本方法学</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0" name="矩形 9"/>
          <p:cNvSpPr/>
          <p:nvPr/>
        </p:nvSpPr>
        <p:spPr>
          <a:xfrm>
            <a:off x="3825914" y="3218304"/>
            <a:ext cx="5319000" cy="2004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3302392" y="1996293"/>
            <a:ext cx="305972"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
        <p:nvSpPr>
          <p:cNvPr id="62" name="矩形 61"/>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7" name="矩形 86"/>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9" name="文本框 88"/>
          <p:cNvSpPr txBox="1"/>
          <p:nvPr/>
        </p:nvSpPr>
        <p:spPr>
          <a:xfrm>
            <a:off x="3556399" y="285330"/>
            <a:ext cx="5618018" cy="215444"/>
          </a:xfrm>
          <a:prstGeom prst="rect">
            <a:avLst/>
          </a:prstGeom>
          <a:noFill/>
        </p:spPr>
        <p:txBody>
          <a:bodyPr wrap="square" rtlCol="0">
            <a:spAutoFit/>
          </a:bodyPr>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90" name="图片 89"/>
          <p:cNvPicPr>
            <a:picLocks noChangeAspect="1"/>
          </p:cNvPicPr>
          <p:nvPr/>
        </p:nvPicPr>
        <p:blipFill rotWithShape="1">
          <a:blip r:embed="rId1"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pic>
        <p:nvPicPr>
          <p:cNvPr id="91" name="图片 9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92" name="文本框 91"/>
          <p:cNvSpPr txBox="1"/>
          <p:nvPr/>
        </p:nvSpPr>
        <p:spPr>
          <a:xfrm>
            <a:off x="52802" y="4902280"/>
            <a:ext cx="9144000" cy="200055"/>
          </a:xfrm>
          <a:prstGeom prst="rect">
            <a:avLst/>
          </a:prstGeom>
          <a:noFill/>
        </p:spPr>
        <p:txBody>
          <a:bodyPr wrap="square" rtlCol="0">
            <a:spAutoFit/>
          </a:bodyPr>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1"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400" fill="hold"/>
                                        <p:tgtEl>
                                          <p:spTgt spid="11"/>
                                        </p:tgtEl>
                                        <p:attrNameLst>
                                          <p:attrName>ppt_x</p:attrName>
                                        </p:attrNameLst>
                                      </p:cBhvr>
                                      <p:tavLst>
                                        <p:tav tm="0">
                                          <p:val>
                                            <p:strVal val="#ppt_x"/>
                                          </p:val>
                                        </p:tav>
                                        <p:tav tm="100000">
                                          <p:val>
                                            <p:strVal val="#ppt_x"/>
                                          </p:val>
                                        </p:tav>
                                      </p:tavLst>
                                    </p:anim>
                                    <p:anim calcmode="lin" valueType="num">
                                      <p:cBhvr additive="base">
                                        <p:cTn id="11" dur="400" fill="hold"/>
                                        <p:tgtEl>
                                          <p:spTgt spid="11"/>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10" grpId="0" bldLvl="0" animBg="1"/>
      <p:bldP spid="11"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grpSp>
        <p:nvGrpSpPr>
          <p:cNvPr id="41" name="组合 40"/>
          <p:cNvGrpSpPr/>
          <p:nvPr/>
        </p:nvGrpSpPr>
        <p:grpSpPr>
          <a:xfrm>
            <a:off x="689953" y="1113193"/>
            <a:ext cx="8024495" cy="2120265"/>
            <a:chOff x="2963100" y="1279908"/>
            <a:chExt cx="7667836" cy="1995931"/>
          </a:xfrm>
        </p:grpSpPr>
        <p:sp>
          <p:nvSpPr>
            <p:cNvPr id="42" name="矩形 41"/>
            <p:cNvSpPr>
              <a:spLocks noChangeArrowheads="1"/>
            </p:cNvSpPr>
            <p:nvPr/>
          </p:nvSpPr>
          <p:spPr bwMode="auto">
            <a:xfrm>
              <a:off x="7910756" y="2663730"/>
              <a:ext cx="2720180" cy="612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400" dirty="0">
                  <a:solidFill>
                    <a:sysClr val="windowText" lastClr="000000"/>
                  </a:solidFill>
                  <a:latin typeface="微软雅黑" panose="020B0503020204020204" pitchFamily="34" charset="-122"/>
                  <a:ea typeface="微软雅黑" panose="020B0503020204020204" pitchFamily="34" charset="-122"/>
                </a:rPr>
                <a:t>由几个简单的例子，定性了解并体会计算机视觉的基本方法学</a:t>
              </a:r>
              <a:endParaRPr lang="zh-CN" altLang="en-US" sz="1400" dirty="0">
                <a:solidFill>
                  <a:sysClr val="windowText" lastClr="000000"/>
                </a:solidFill>
                <a:latin typeface="微软雅黑" panose="020B0503020204020204" pitchFamily="34" charset="-122"/>
                <a:ea typeface="微软雅黑" panose="020B0503020204020204" pitchFamily="34" charset="-122"/>
              </a:endParaRPr>
            </a:p>
          </p:txBody>
        </p:sp>
        <p:sp>
          <p:nvSpPr>
            <p:cNvPr id="43" name="矩形 42"/>
            <p:cNvSpPr/>
            <p:nvPr/>
          </p:nvSpPr>
          <p:spPr>
            <a:xfrm>
              <a:off x="2963100" y="1279908"/>
              <a:ext cx="2577587" cy="346703"/>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计算机视觉的基本方法学</a:t>
              </a:r>
              <a:endParaRPr lang="zh-CN" altLang="en-US" dirty="0">
                <a:latin typeface="微软雅黑" panose="020B0503020204020204" pitchFamily="34" charset="-122"/>
                <a:ea typeface="微软雅黑" panose="020B0503020204020204" pitchFamily="34" charset="-122"/>
              </a:endParaRPr>
            </a:p>
          </p:txBody>
        </p:sp>
      </p:grpSp>
      <p:pic>
        <p:nvPicPr>
          <p:cNvPr id="4" name="图片 3"/>
          <p:cNvPicPr>
            <a:picLocks noChangeAspect="1"/>
          </p:cNvPicPr>
          <p:nvPr/>
        </p:nvPicPr>
        <p:blipFill>
          <a:blip r:embed="rId4"/>
          <a:stretch>
            <a:fillRect/>
          </a:stretch>
        </p:blipFill>
        <p:spPr>
          <a:xfrm>
            <a:off x="807720" y="1634490"/>
            <a:ext cx="4539615" cy="25476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1933575" cy="337185"/>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思考</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：这是什么</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2" name="文本框 1"/>
          <p:cNvSpPr txBox="1"/>
          <p:nvPr/>
        </p:nvSpPr>
        <p:spPr>
          <a:xfrm>
            <a:off x="6458342" y="1203514"/>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3" name="文本框 2"/>
          <p:cNvSpPr txBox="1"/>
          <p:nvPr/>
        </p:nvSpPr>
        <p:spPr>
          <a:xfrm>
            <a:off x="395536" y="4291187"/>
            <a:ext cx="2646990" cy="614045"/>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a:t>
            </a:r>
            <a:r>
              <a:rPr lang="en-US" altLang="zh-CN" sz="800" dirty="0">
                <a:latin typeface="Sitka Subheading" panose="02000505000000020004" pitchFamily="2" charset="0"/>
                <a:hlinkClick r:id="rId4"/>
              </a:rPr>
              <a:t>https://</a:t>
            </a:r>
            <a:r>
              <a:rPr lang="en-US" altLang="zh-CN" sz="800" dirty="0" err="1">
                <a:latin typeface="Sitka Subheading" panose="02000505000000020004" pitchFamily="2" charset="0"/>
                <a:hlinkClick r:id="rId4"/>
              </a:rPr>
              <a:t>www.vcg.com</a:t>
            </a:r>
            <a:r>
              <a:rPr lang="en-US" altLang="zh-CN" sz="800" dirty="0">
                <a:latin typeface="Sitka Subheading" panose="02000505000000020004" pitchFamily="2" charset="0"/>
                <a:hlinkClick r:id="rId4"/>
              </a:rPr>
              <a:t>/creative/1002835253</a:t>
            </a:r>
            <a:endParaRPr lang="en-US" altLang="zh-CN" sz="800" dirty="0">
              <a:latin typeface="Sitka Subheading" panose="02000505000000020004" pitchFamily="2" charset="0"/>
            </a:endParaRPr>
          </a:p>
          <a:p>
            <a:endParaRPr lang="zh-CN" altLang="en-US" dirty="0"/>
          </a:p>
        </p:txBody>
      </p:sp>
      <p:pic>
        <p:nvPicPr>
          <p:cNvPr id="6146" name="Picture 2" descr="早上空腹吃蘋果好嗎？吃蘋果需要知道的5件事| 聰明飲食| 養生| 元氣網"/>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771775" y="1393190"/>
            <a:ext cx="3686810" cy="2444750"/>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4283881" y="3867907"/>
            <a:ext cx="1584176" cy="369332"/>
          </a:xfrm>
          <a:prstGeom prst="rect">
            <a:avLst/>
          </a:prstGeom>
          <a:noFill/>
        </p:spPr>
        <p:txBody>
          <a:bodyPr wrap="square" rtlCol="0">
            <a:spAutoFit/>
          </a:bodyPr>
          <a:lstStyle/>
          <a:p>
            <a:r>
              <a:rPr lang="zh-CN" altLang="en-US" dirty="0"/>
              <a:t>苹果</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3152775" cy="337185"/>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思考</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：你怎么知道这是个苹果</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2" name="文本框 1"/>
          <p:cNvSpPr txBox="1"/>
          <p:nvPr/>
        </p:nvSpPr>
        <p:spPr>
          <a:xfrm>
            <a:off x="6458342" y="1203514"/>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3" name="文本框 2"/>
          <p:cNvSpPr txBox="1"/>
          <p:nvPr/>
        </p:nvSpPr>
        <p:spPr>
          <a:xfrm>
            <a:off x="395536" y="4291187"/>
            <a:ext cx="2646990" cy="614045"/>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a:t>
            </a:r>
            <a:r>
              <a:rPr lang="en-US" altLang="zh-CN" sz="800" dirty="0">
                <a:latin typeface="Sitka Subheading" panose="02000505000000020004" pitchFamily="2" charset="0"/>
                <a:hlinkClick r:id="rId4"/>
              </a:rPr>
              <a:t>https://</a:t>
            </a:r>
            <a:r>
              <a:rPr lang="en-US" altLang="zh-CN" sz="800" dirty="0" err="1">
                <a:latin typeface="Sitka Subheading" panose="02000505000000020004" pitchFamily="2" charset="0"/>
                <a:hlinkClick r:id="rId4"/>
              </a:rPr>
              <a:t>www.vcg.com</a:t>
            </a:r>
            <a:r>
              <a:rPr lang="en-US" altLang="zh-CN" sz="800" dirty="0">
                <a:latin typeface="Sitka Subheading" panose="02000505000000020004" pitchFamily="2" charset="0"/>
                <a:hlinkClick r:id="rId4"/>
              </a:rPr>
              <a:t>/creative/1002835253</a:t>
            </a:r>
            <a:endParaRPr lang="en-US" altLang="zh-CN" sz="800" dirty="0">
              <a:latin typeface="Sitka Subheading" panose="02000505000000020004" pitchFamily="2" charset="0"/>
            </a:endParaRPr>
          </a:p>
          <a:p>
            <a:endParaRPr lang="zh-CN" altLang="en-US" dirty="0"/>
          </a:p>
        </p:txBody>
      </p:sp>
      <p:pic>
        <p:nvPicPr>
          <p:cNvPr id="6146" name="Picture 2" descr="早上空腹吃蘋果好嗎？吃蘋果需要知道的5件事| 聰明飲食| 養生| 元氣網"/>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771775" y="1393190"/>
            <a:ext cx="3686810" cy="2444750"/>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4283881" y="3867907"/>
            <a:ext cx="1584176" cy="369332"/>
          </a:xfrm>
          <a:prstGeom prst="rect">
            <a:avLst/>
          </a:prstGeom>
          <a:noFill/>
        </p:spPr>
        <p:txBody>
          <a:bodyPr wrap="square" rtlCol="0">
            <a:spAutoFit/>
          </a:bodyPr>
          <a:lstStyle/>
          <a:p>
            <a:r>
              <a:rPr lang="zh-CN" altLang="en-US" dirty="0"/>
              <a:t>苹果</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4778375" cy="337185"/>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思考</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：能否设计一个识别器，识别图像中的</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苹果</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2" name="文本框 1"/>
          <p:cNvSpPr txBox="1"/>
          <p:nvPr/>
        </p:nvSpPr>
        <p:spPr>
          <a:xfrm>
            <a:off x="6458342" y="1203514"/>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3" name="文本框 2"/>
          <p:cNvSpPr txBox="1"/>
          <p:nvPr/>
        </p:nvSpPr>
        <p:spPr>
          <a:xfrm>
            <a:off x="395536" y="4291187"/>
            <a:ext cx="2646990" cy="614045"/>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a:t>
            </a:r>
            <a:r>
              <a:rPr lang="en-US" altLang="zh-CN" sz="800" dirty="0">
                <a:latin typeface="Sitka Subheading" panose="02000505000000020004" pitchFamily="2" charset="0"/>
                <a:hlinkClick r:id="rId4"/>
              </a:rPr>
              <a:t>https://</a:t>
            </a:r>
            <a:r>
              <a:rPr lang="en-US" altLang="zh-CN" sz="800" dirty="0" err="1">
                <a:latin typeface="Sitka Subheading" panose="02000505000000020004" pitchFamily="2" charset="0"/>
                <a:hlinkClick r:id="rId4"/>
              </a:rPr>
              <a:t>www.vcg.com</a:t>
            </a:r>
            <a:r>
              <a:rPr lang="en-US" altLang="zh-CN" sz="800" dirty="0">
                <a:latin typeface="Sitka Subheading" panose="02000505000000020004" pitchFamily="2" charset="0"/>
                <a:hlinkClick r:id="rId4"/>
              </a:rPr>
              <a:t>/creative/1002835253</a:t>
            </a:r>
            <a:endParaRPr lang="en-US" altLang="zh-CN" sz="800" dirty="0">
              <a:latin typeface="Sitka Subheading" panose="02000505000000020004" pitchFamily="2" charset="0"/>
            </a:endParaRPr>
          </a:p>
          <a:p>
            <a:endParaRPr lang="zh-CN" altLang="en-US" dirty="0"/>
          </a:p>
        </p:txBody>
      </p:sp>
      <p:pic>
        <p:nvPicPr>
          <p:cNvPr id="6146" name="Picture 2" descr="早上空腹吃蘋果好嗎？吃蘋果需要知道的5件事| 聰明飲食| 養生| 元氣網"/>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771775" y="1393190"/>
            <a:ext cx="3686810" cy="2444750"/>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4283881" y="3867907"/>
            <a:ext cx="1584176" cy="369332"/>
          </a:xfrm>
          <a:prstGeom prst="rect">
            <a:avLst/>
          </a:prstGeom>
          <a:noFill/>
        </p:spPr>
        <p:txBody>
          <a:bodyPr wrap="square" rtlCol="0">
            <a:spAutoFit/>
          </a:bodyPr>
          <a:lstStyle/>
          <a:p>
            <a:r>
              <a:rPr lang="zh-CN" altLang="en-US" dirty="0"/>
              <a:t>苹果</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3230880" cy="337185"/>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能否将形状作为识别苹果的特征？</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2" name="文本框 1"/>
          <p:cNvSpPr txBox="1"/>
          <p:nvPr/>
        </p:nvSpPr>
        <p:spPr>
          <a:xfrm>
            <a:off x="3923665" y="1491615"/>
            <a:ext cx="475615" cy="26035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3" name="文本框 2"/>
          <p:cNvSpPr txBox="1"/>
          <p:nvPr/>
        </p:nvSpPr>
        <p:spPr>
          <a:xfrm>
            <a:off x="395536" y="4291187"/>
            <a:ext cx="2646990" cy="614045"/>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a:t>
            </a:r>
            <a:r>
              <a:rPr lang="en-US" altLang="zh-CN" sz="800" dirty="0">
                <a:latin typeface="Sitka Subheading" panose="02000505000000020004" pitchFamily="2" charset="0"/>
                <a:hlinkClick r:id="rId4"/>
              </a:rPr>
              <a:t>https://</a:t>
            </a:r>
            <a:r>
              <a:rPr lang="en-US" altLang="zh-CN" sz="800" dirty="0" err="1">
                <a:latin typeface="Sitka Subheading" panose="02000505000000020004" pitchFamily="2" charset="0"/>
                <a:hlinkClick r:id="rId4"/>
              </a:rPr>
              <a:t>www.vcg.com</a:t>
            </a:r>
            <a:r>
              <a:rPr lang="en-US" altLang="zh-CN" sz="800" dirty="0">
                <a:latin typeface="Sitka Subheading" panose="02000505000000020004" pitchFamily="2" charset="0"/>
                <a:hlinkClick r:id="rId4"/>
              </a:rPr>
              <a:t>/creative/1002835253</a:t>
            </a:r>
            <a:endParaRPr lang="en-US" altLang="zh-CN" sz="800" dirty="0">
              <a:latin typeface="Sitka Subheading" panose="02000505000000020004" pitchFamily="2" charset="0"/>
            </a:endParaRPr>
          </a:p>
          <a:p>
            <a:endParaRPr lang="zh-CN" altLang="en-US" dirty="0"/>
          </a:p>
        </p:txBody>
      </p:sp>
      <p:pic>
        <p:nvPicPr>
          <p:cNvPr id="6146" name="Picture 2" descr="早上空腹吃蘋果好嗎？吃蘋果需要知道的5件事| 聰明飲食| 養生| 元氣網"/>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39115" y="1707515"/>
            <a:ext cx="3325495" cy="2205355"/>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5723890" y="2643505"/>
            <a:ext cx="657860" cy="368300"/>
          </a:xfrm>
          <a:prstGeom prst="rect">
            <a:avLst/>
          </a:prstGeom>
          <a:noFill/>
        </p:spPr>
        <p:txBody>
          <a:bodyPr wrap="square" rtlCol="0">
            <a:spAutoFit/>
          </a:bodyPr>
          <a:p>
            <a:r>
              <a:rPr lang="zh-CN" altLang="en-US" dirty="0"/>
              <a:t>圆形</a:t>
            </a:r>
            <a:endParaRPr lang="zh-CN" altLang="en-US" dirty="0"/>
          </a:p>
        </p:txBody>
      </p:sp>
      <p:sp>
        <p:nvSpPr>
          <p:cNvPr id="7" name="文本框 6"/>
          <p:cNvSpPr txBox="1"/>
          <p:nvPr/>
        </p:nvSpPr>
        <p:spPr>
          <a:xfrm>
            <a:off x="8100060" y="2643505"/>
            <a:ext cx="788035" cy="368300"/>
          </a:xfrm>
          <a:prstGeom prst="rect">
            <a:avLst/>
          </a:prstGeom>
          <a:noFill/>
        </p:spPr>
        <p:txBody>
          <a:bodyPr wrap="square" rtlCol="0">
            <a:spAutoFit/>
          </a:bodyPr>
          <a:lstStyle/>
          <a:p>
            <a:r>
              <a:rPr lang="zh-CN" altLang="en-US" dirty="0"/>
              <a:t>苹果</a:t>
            </a:r>
            <a:endParaRPr lang="zh-CN" altLang="en-US" dirty="0"/>
          </a:p>
        </p:txBody>
      </p:sp>
      <p:sp>
        <p:nvSpPr>
          <p:cNvPr id="8" name="右箭头 7"/>
          <p:cNvSpPr/>
          <p:nvPr/>
        </p:nvSpPr>
        <p:spPr>
          <a:xfrm>
            <a:off x="4067810" y="2573020"/>
            <a:ext cx="1478915" cy="5086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特征提取</a:t>
            </a:r>
            <a:endParaRPr lang="zh-CN" altLang="en-US"/>
          </a:p>
        </p:txBody>
      </p:sp>
      <p:sp>
        <p:nvSpPr>
          <p:cNvPr id="9" name="右箭头 8"/>
          <p:cNvSpPr/>
          <p:nvPr/>
        </p:nvSpPr>
        <p:spPr>
          <a:xfrm>
            <a:off x="6449060" y="2573655"/>
            <a:ext cx="1478915" cy="5086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决策</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4043680" cy="337185"/>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以形状为决策特征的识别器是否足够健壮？</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2" name="文本框 1"/>
          <p:cNvSpPr txBox="1"/>
          <p:nvPr/>
        </p:nvSpPr>
        <p:spPr>
          <a:xfrm>
            <a:off x="2600717" y="1136204"/>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3" name="文本框 2"/>
          <p:cNvSpPr txBox="1"/>
          <p:nvPr/>
        </p:nvSpPr>
        <p:spPr>
          <a:xfrm>
            <a:off x="395536" y="4291187"/>
            <a:ext cx="2646990" cy="738664"/>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a:t>
            </a:r>
            <a:r>
              <a:rPr lang="en-US" altLang="zh-CN" sz="800" dirty="0">
                <a:latin typeface="Sitka Subheading" panose="02000505000000020004" pitchFamily="2" charset="0"/>
                <a:hlinkClick r:id="rId4"/>
              </a:rPr>
              <a:t>https://</a:t>
            </a:r>
            <a:r>
              <a:rPr lang="en-US" altLang="zh-CN" sz="800" dirty="0" err="1">
                <a:latin typeface="Sitka Subheading" panose="02000505000000020004" pitchFamily="2" charset="0"/>
                <a:hlinkClick r:id="rId4"/>
              </a:rPr>
              <a:t>www.vcg.com</a:t>
            </a:r>
            <a:r>
              <a:rPr lang="en-US" altLang="zh-CN" sz="800" dirty="0">
                <a:latin typeface="Sitka Subheading" panose="02000505000000020004" pitchFamily="2" charset="0"/>
                <a:hlinkClick r:id="rId4"/>
              </a:rPr>
              <a:t>/creative/1002835253</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[2] http://</a:t>
            </a:r>
            <a:r>
              <a:rPr lang="en-US" altLang="zh-CN" sz="800" dirty="0" err="1">
                <a:latin typeface="Sitka Subheading" panose="02000505000000020004" pitchFamily="2" charset="0"/>
              </a:rPr>
              <a:t>www.zwboshi.com</a:t>
            </a:r>
            <a:r>
              <a:rPr lang="en-US" altLang="zh-CN" sz="800" dirty="0">
                <a:latin typeface="Sitka Subheading" panose="02000505000000020004" pitchFamily="2" charset="0"/>
              </a:rPr>
              <a:t>/</a:t>
            </a:r>
            <a:r>
              <a:rPr lang="en-US" altLang="zh-CN" sz="800" dirty="0" err="1">
                <a:latin typeface="Sitka Subheading" panose="02000505000000020004" pitchFamily="2" charset="0"/>
              </a:rPr>
              <a:t>10901.html</a:t>
            </a:r>
            <a:endParaRPr lang="en-US" altLang="zh-CN" sz="800" dirty="0">
              <a:latin typeface="Sitka Subheading" panose="02000505000000020004" pitchFamily="2" charset="0"/>
            </a:endParaRPr>
          </a:p>
          <a:p>
            <a:endParaRPr lang="zh-CN" altLang="en-US" dirty="0"/>
          </a:p>
        </p:txBody>
      </p:sp>
      <p:pic>
        <p:nvPicPr>
          <p:cNvPr id="6146" name="Picture 2" descr="早上空腹吃蘋果好嗎？吃蘋果需要知道的5件事| 聰明飲食| 養生| 元氣網"/>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83260" y="1347470"/>
            <a:ext cx="1917700" cy="1271270"/>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吃梨的最佳时间 一天吃几个合适"/>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3260" y="2931795"/>
            <a:ext cx="1917700" cy="1278255"/>
          </a:xfrm>
          <a:prstGeom prst="rect">
            <a:avLst/>
          </a:prstGeom>
          <a:noFill/>
          <a:extLst>
            <a:ext uri="{909E8E84-426E-40DD-AFC4-6F175D3DCCD1}">
              <a14:hiddenFill xmlns:a14="http://schemas.microsoft.com/office/drawing/2010/main">
                <a:solidFill>
                  <a:srgbClr val="FFFFFF"/>
                </a:solidFill>
              </a14:hiddenFill>
            </a:ext>
          </a:extLst>
        </p:spPr>
      </p:pic>
      <p:sp>
        <p:nvSpPr>
          <p:cNvPr id="39" name="文本框 38"/>
          <p:cNvSpPr txBox="1"/>
          <p:nvPr/>
        </p:nvSpPr>
        <p:spPr>
          <a:xfrm>
            <a:off x="2600765" y="2787665"/>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[2]</a:t>
            </a:r>
            <a:endParaRPr lang="zh-CN" altLang="en-US" sz="1100" dirty="0">
              <a:latin typeface="华文宋体" panose="02010600040101010101" pitchFamily="2" charset="-122"/>
              <a:ea typeface="华文宋体" panose="02010600040101010101" pitchFamily="2" charset="-122"/>
            </a:endParaRPr>
          </a:p>
        </p:txBody>
      </p:sp>
      <p:sp>
        <p:nvSpPr>
          <p:cNvPr id="4" name="文本框 3"/>
          <p:cNvSpPr txBox="1"/>
          <p:nvPr/>
        </p:nvSpPr>
        <p:spPr>
          <a:xfrm>
            <a:off x="7019925" y="1814830"/>
            <a:ext cx="661670" cy="368300"/>
          </a:xfrm>
          <a:prstGeom prst="rect">
            <a:avLst/>
          </a:prstGeom>
          <a:noFill/>
        </p:spPr>
        <p:txBody>
          <a:bodyPr wrap="square" rtlCol="0">
            <a:spAutoFit/>
          </a:bodyPr>
          <a:lstStyle/>
          <a:p>
            <a:r>
              <a:rPr lang="zh-CN" altLang="en-US" dirty="0"/>
              <a:t>苹果</a:t>
            </a:r>
            <a:endParaRPr lang="zh-CN" altLang="en-US" dirty="0"/>
          </a:p>
        </p:txBody>
      </p:sp>
      <p:sp>
        <p:nvSpPr>
          <p:cNvPr id="40" name="文本框 39"/>
          <p:cNvSpPr txBox="1"/>
          <p:nvPr/>
        </p:nvSpPr>
        <p:spPr>
          <a:xfrm>
            <a:off x="4643755" y="1798955"/>
            <a:ext cx="678815" cy="368300"/>
          </a:xfrm>
          <a:prstGeom prst="rect">
            <a:avLst/>
          </a:prstGeom>
          <a:noFill/>
        </p:spPr>
        <p:txBody>
          <a:bodyPr wrap="square" rtlCol="0">
            <a:spAutoFit/>
          </a:bodyPr>
          <a:lstStyle/>
          <a:p>
            <a:r>
              <a:rPr lang="zh-CN" altLang="en-US" dirty="0"/>
              <a:t>圆形</a:t>
            </a:r>
            <a:endParaRPr lang="zh-CN" altLang="en-US" dirty="0"/>
          </a:p>
        </p:txBody>
      </p:sp>
      <p:sp>
        <p:nvSpPr>
          <p:cNvPr id="8" name="右箭头 7"/>
          <p:cNvSpPr/>
          <p:nvPr/>
        </p:nvSpPr>
        <p:spPr>
          <a:xfrm>
            <a:off x="3131820" y="1783080"/>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特征提取</a:t>
            </a:r>
            <a:endParaRPr lang="zh-CN" altLang="en-US" sz="1400"/>
          </a:p>
        </p:txBody>
      </p:sp>
      <p:sp>
        <p:nvSpPr>
          <p:cNvPr id="6" name="右箭头 5"/>
          <p:cNvSpPr/>
          <p:nvPr/>
        </p:nvSpPr>
        <p:spPr>
          <a:xfrm>
            <a:off x="3176905" y="3320415"/>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特征提取</a:t>
            </a:r>
            <a:endParaRPr lang="zh-CN" altLang="en-US" sz="1400"/>
          </a:p>
        </p:txBody>
      </p:sp>
      <p:sp>
        <p:nvSpPr>
          <p:cNvPr id="9" name="文本框 8"/>
          <p:cNvSpPr txBox="1"/>
          <p:nvPr/>
        </p:nvSpPr>
        <p:spPr>
          <a:xfrm>
            <a:off x="4643755" y="3336290"/>
            <a:ext cx="678815" cy="368300"/>
          </a:xfrm>
          <a:prstGeom prst="rect">
            <a:avLst/>
          </a:prstGeom>
          <a:noFill/>
        </p:spPr>
        <p:txBody>
          <a:bodyPr wrap="square" rtlCol="0">
            <a:spAutoFit/>
          </a:bodyPr>
          <a:p>
            <a:r>
              <a:rPr lang="zh-CN" altLang="en-US" dirty="0"/>
              <a:t>圆形</a:t>
            </a:r>
            <a:endParaRPr lang="zh-CN" altLang="en-US" dirty="0"/>
          </a:p>
        </p:txBody>
      </p:sp>
      <p:sp>
        <p:nvSpPr>
          <p:cNvPr id="10" name="右箭头 9"/>
          <p:cNvSpPr/>
          <p:nvPr/>
        </p:nvSpPr>
        <p:spPr>
          <a:xfrm>
            <a:off x="5579745" y="1798955"/>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决策</a:t>
            </a:r>
            <a:endParaRPr lang="zh-CN" altLang="en-US" sz="1400"/>
          </a:p>
        </p:txBody>
      </p:sp>
      <p:sp>
        <p:nvSpPr>
          <p:cNvPr id="11" name="右箭头 10"/>
          <p:cNvSpPr/>
          <p:nvPr/>
        </p:nvSpPr>
        <p:spPr>
          <a:xfrm>
            <a:off x="5652135" y="3319780"/>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决策</a:t>
            </a:r>
            <a:endParaRPr lang="zh-CN" altLang="en-US" sz="1400"/>
          </a:p>
        </p:txBody>
      </p:sp>
      <p:sp>
        <p:nvSpPr>
          <p:cNvPr id="12" name="文本框 11"/>
          <p:cNvSpPr txBox="1"/>
          <p:nvPr/>
        </p:nvSpPr>
        <p:spPr>
          <a:xfrm>
            <a:off x="7091680" y="3352165"/>
            <a:ext cx="661670" cy="368300"/>
          </a:xfrm>
          <a:prstGeom prst="rect">
            <a:avLst/>
          </a:prstGeom>
          <a:noFill/>
        </p:spPr>
        <p:txBody>
          <a:bodyPr wrap="square" rtlCol="0">
            <a:spAutoFit/>
          </a:bodyPr>
          <a:p>
            <a:r>
              <a:rPr lang="zh-CN" altLang="en-US" dirty="0"/>
              <a:t>苹果</a:t>
            </a:r>
            <a:endParaRPr lang="zh-CN" altLang="en-US" dirty="0"/>
          </a:p>
        </p:txBody>
      </p:sp>
      <p:sp>
        <p:nvSpPr>
          <p:cNvPr id="13" name="文本框 12"/>
          <p:cNvSpPr txBox="1"/>
          <p:nvPr/>
        </p:nvSpPr>
        <p:spPr>
          <a:xfrm>
            <a:off x="8028305" y="3363595"/>
            <a:ext cx="661670" cy="368300"/>
          </a:xfrm>
          <a:prstGeom prst="rect">
            <a:avLst/>
          </a:prstGeom>
          <a:noFill/>
        </p:spPr>
        <p:txBody>
          <a:bodyPr wrap="square" rtlCol="0">
            <a:spAutoFit/>
          </a:bodyPr>
          <a:p>
            <a:r>
              <a:rPr lang="zh-CN" altLang="en-US" dirty="0">
                <a:solidFill>
                  <a:srgbClr val="FF0000"/>
                </a:solidFill>
              </a:rPr>
              <a:t>梨</a:t>
            </a:r>
            <a:endParaRPr lang="zh-CN" altLang="en-US" dirty="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3434080" cy="337185"/>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在形状特征的基础上加上颜色特征</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2" name="文本框 1"/>
          <p:cNvSpPr txBox="1"/>
          <p:nvPr/>
        </p:nvSpPr>
        <p:spPr>
          <a:xfrm>
            <a:off x="2600717" y="1136204"/>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3" name="文本框 2"/>
          <p:cNvSpPr txBox="1"/>
          <p:nvPr/>
        </p:nvSpPr>
        <p:spPr>
          <a:xfrm>
            <a:off x="395536" y="4291187"/>
            <a:ext cx="2646990" cy="738664"/>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a:t>
            </a:r>
            <a:r>
              <a:rPr lang="en-US" altLang="zh-CN" sz="800" dirty="0">
                <a:latin typeface="Sitka Subheading" panose="02000505000000020004" pitchFamily="2" charset="0"/>
                <a:hlinkClick r:id="rId4"/>
              </a:rPr>
              <a:t>https://</a:t>
            </a:r>
            <a:r>
              <a:rPr lang="en-US" altLang="zh-CN" sz="800" dirty="0" err="1">
                <a:latin typeface="Sitka Subheading" panose="02000505000000020004" pitchFamily="2" charset="0"/>
                <a:hlinkClick r:id="rId4"/>
              </a:rPr>
              <a:t>www.vcg.com</a:t>
            </a:r>
            <a:r>
              <a:rPr lang="en-US" altLang="zh-CN" sz="800" dirty="0">
                <a:latin typeface="Sitka Subheading" panose="02000505000000020004" pitchFamily="2" charset="0"/>
                <a:hlinkClick r:id="rId4"/>
              </a:rPr>
              <a:t>/creative/1002835253</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[2] http://</a:t>
            </a:r>
            <a:r>
              <a:rPr lang="en-US" altLang="zh-CN" sz="800" dirty="0" err="1">
                <a:latin typeface="Sitka Subheading" panose="02000505000000020004" pitchFamily="2" charset="0"/>
              </a:rPr>
              <a:t>www.zwboshi.com</a:t>
            </a:r>
            <a:r>
              <a:rPr lang="en-US" altLang="zh-CN" sz="800" dirty="0">
                <a:latin typeface="Sitka Subheading" panose="02000505000000020004" pitchFamily="2" charset="0"/>
              </a:rPr>
              <a:t>/</a:t>
            </a:r>
            <a:r>
              <a:rPr lang="en-US" altLang="zh-CN" sz="800" dirty="0" err="1">
                <a:latin typeface="Sitka Subheading" panose="02000505000000020004" pitchFamily="2" charset="0"/>
              </a:rPr>
              <a:t>10901.html</a:t>
            </a:r>
            <a:endParaRPr lang="en-US" altLang="zh-CN" sz="800" dirty="0">
              <a:latin typeface="Sitka Subheading" panose="02000505000000020004" pitchFamily="2" charset="0"/>
            </a:endParaRPr>
          </a:p>
          <a:p>
            <a:endParaRPr lang="zh-CN" altLang="en-US" dirty="0"/>
          </a:p>
        </p:txBody>
      </p:sp>
      <p:pic>
        <p:nvPicPr>
          <p:cNvPr id="6146" name="Picture 2" descr="早上空腹吃蘋果好嗎？吃蘋果需要知道的5件事| 聰明飲食| 養生| 元氣網"/>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83260" y="1347470"/>
            <a:ext cx="1917700" cy="1271270"/>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吃梨的最佳时间 一天吃几个合适"/>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3260" y="2931795"/>
            <a:ext cx="1917700" cy="1278255"/>
          </a:xfrm>
          <a:prstGeom prst="rect">
            <a:avLst/>
          </a:prstGeom>
          <a:noFill/>
          <a:extLst>
            <a:ext uri="{909E8E84-426E-40DD-AFC4-6F175D3DCCD1}">
              <a14:hiddenFill xmlns:a14="http://schemas.microsoft.com/office/drawing/2010/main">
                <a:solidFill>
                  <a:srgbClr val="FFFFFF"/>
                </a:solidFill>
              </a14:hiddenFill>
            </a:ext>
          </a:extLst>
        </p:spPr>
      </p:pic>
      <p:sp>
        <p:nvSpPr>
          <p:cNvPr id="39" name="文本框 38"/>
          <p:cNvSpPr txBox="1"/>
          <p:nvPr/>
        </p:nvSpPr>
        <p:spPr>
          <a:xfrm>
            <a:off x="2600765" y="2787665"/>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[2]</a:t>
            </a:r>
            <a:endParaRPr lang="zh-CN" altLang="en-US" sz="1100" dirty="0">
              <a:latin typeface="华文宋体" panose="02010600040101010101" pitchFamily="2" charset="-122"/>
              <a:ea typeface="华文宋体" panose="02010600040101010101" pitchFamily="2" charset="-122"/>
            </a:endParaRPr>
          </a:p>
        </p:txBody>
      </p:sp>
      <p:sp>
        <p:nvSpPr>
          <p:cNvPr id="4" name="文本框 3"/>
          <p:cNvSpPr txBox="1"/>
          <p:nvPr/>
        </p:nvSpPr>
        <p:spPr>
          <a:xfrm>
            <a:off x="7019925" y="1814830"/>
            <a:ext cx="661670" cy="368300"/>
          </a:xfrm>
          <a:prstGeom prst="rect">
            <a:avLst/>
          </a:prstGeom>
          <a:noFill/>
        </p:spPr>
        <p:txBody>
          <a:bodyPr wrap="square" rtlCol="0">
            <a:spAutoFit/>
          </a:bodyPr>
          <a:lstStyle/>
          <a:p>
            <a:r>
              <a:rPr lang="zh-CN" altLang="en-US" dirty="0"/>
              <a:t>苹果</a:t>
            </a:r>
            <a:endParaRPr lang="zh-CN" altLang="en-US" dirty="0"/>
          </a:p>
        </p:txBody>
      </p:sp>
      <p:sp>
        <p:nvSpPr>
          <p:cNvPr id="40" name="文本框 39"/>
          <p:cNvSpPr txBox="1"/>
          <p:nvPr/>
        </p:nvSpPr>
        <p:spPr>
          <a:xfrm>
            <a:off x="4643755" y="1677035"/>
            <a:ext cx="678815" cy="645160"/>
          </a:xfrm>
          <a:prstGeom prst="rect">
            <a:avLst/>
          </a:prstGeom>
          <a:noFill/>
        </p:spPr>
        <p:txBody>
          <a:bodyPr wrap="square" rtlCol="0">
            <a:spAutoFit/>
          </a:bodyPr>
          <a:lstStyle/>
          <a:p>
            <a:r>
              <a:rPr lang="zh-CN" altLang="en-US" dirty="0"/>
              <a:t>圆形</a:t>
            </a:r>
            <a:endParaRPr lang="zh-CN" altLang="en-US" dirty="0"/>
          </a:p>
          <a:p>
            <a:r>
              <a:rPr lang="zh-CN" altLang="en-US" dirty="0"/>
              <a:t>红色</a:t>
            </a:r>
            <a:endParaRPr lang="zh-CN" altLang="en-US" dirty="0"/>
          </a:p>
        </p:txBody>
      </p:sp>
      <p:sp>
        <p:nvSpPr>
          <p:cNvPr id="8" name="右箭头 7"/>
          <p:cNvSpPr/>
          <p:nvPr/>
        </p:nvSpPr>
        <p:spPr>
          <a:xfrm>
            <a:off x="3131820" y="1783080"/>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特征提取</a:t>
            </a:r>
            <a:endParaRPr lang="zh-CN" altLang="en-US" sz="1400"/>
          </a:p>
        </p:txBody>
      </p:sp>
      <p:sp>
        <p:nvSpPr>
          <p:cNvPr id="6" name="右箭头 5"/>
          <p:cNvSpPr/>
          <p:nvPr/>
        </p:nvSpPr>
        <p:spPr>
          <a:xfrm>
            <a:off x="3176905" y="3320415"/>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特征提取</a:t>
            </a:r>
            <a:endParaRPr lang="zh-CN" altLang="en-US" sz="1400"/>
          </a:p>
        </p:txBody>
      </p:sp>
      <p:sp>
        <p:nvSpPr>
          <p:cNvPr id="9" name="文本框 8"/>
          <p:cNvSpPr txBox="1"/>
          <p:nvPr/>
        </p:nvSpPr>
        <p:spPr>
          <a:xfrm>
            <a:off x="4643755" y="3219450"/>
            <a:ext cx="678815" cy="645160"/>
          </a:xfrm>
          <a:prstGeom prst="rect">
            <a:avLst/>
          </a:prstGeom>
          <a:noFill/>
        </p:spPr>
        <p:txBody>
          <a:bodyPr wrap="square" rtlCol="0">
            <a:spAutoFit/>
          </a:bodyPr>
          <a:p>
            <a:r>
              <a:rPr lang="zh-CN" altLang="en-US" dirty="0"/>
              <a:t>圆形</a:t>
            </a:r>
            <a:endParaRPr lang="zh-CN" altLang="en-US" dirty="0"/>
          </a:p>
          <a:p>
            <a:r>
              <a:rPr lang="zh-CN" altLang="en-US" dirty="0"/>
              <a:t>绿色</a:t>
            </a:r>
            <a:endParaRPr lang="zh-CN" altLang="en-US" dirty="0"/>
          </a:p>
        </p:txBody>
      </p:sp>
      <p:sp>
        <p:nvSpPr>
          <p:cNvPr id="10" name="右箭头 9"/>
          <p:cNvSpPr/>
          <p:nvPr/>
        </p:nvSpPr>
        <p:spPr>
          <a:xfrm>
            <a:off x="5579745" y="1798955"/>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决策</a:t>
            </a:r>
            <a:endParaRPr lang="zh-CN" altLang="en-US" sz="1400"/>
          </a:p>
        </p:txBody>
      </p:sp>
      <p:sp>
        <p:nvSpPr>
          <p:cNvPr id="11" name="右箭头 10"/>
          <p:cNvSpPr/>
          <p:nvPr/>
        </p:nvSpPr>
        <p:spPr>
          <a:xfrm>
            <a:off x="5652135" y="3319780"/>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决策</a:t>
            </a:r>
            <a:endParaRPr lang="zh-CN" altLang="en-US" sz="1400"/>
          </a:p>
        </p:txBody>
      </p:sp>
      <p:sp>
        <p:nvSpPr>
          <p:cNvPr id="12" name="文本框 11"/>
          <p:cNvSpPr txBox="1"/>
          <p:nvPr/>
        </p:nvSpPr>
        <p:spPr>
          <a:xfrm>
            <a:off x="7019925" y="3225165"/>
            <a:ext cx="661670" cy="645160"/>
          </a:xfrm>
          <a:prstGeom prst="rect">
            <a:avLst/>
          </a:prstGeom>
          <a:noFill/>
        </p:spPr>
        <p:txBody>
          <a:bodyPr wrap="square" rtlCol="0">
            <a:spAutoFit/>
          </a:bodyPr>
          <a:p>
            <a:r>
              <a:rPr lang="zh-CN" altLang="en-US" dirty="0"/>
              <a:t>不是苹果</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4450080" cy="337185"/>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以形状、颜色为决策特征的识别器足够健壮吗</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2" name="文本框 1"/>
          <p:cNvSpPr txBox="1"/>
          <p:nvPr/>
        </p:nvSpPr>
        <p:spPr>
          <a:xfrm>
            <a:off x="2600717" y="1136204"/>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pic>
        <p:nvPicPr>
          <p:cNvPr id="6146" name="Picture 2" descr="早上空腹吃蘋果好嗎？吃蘋果需要知道的5件事| 聰明飲食| 養生| 元氣網"/>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3260" y="1347470"/>
            <a:ext cx="1917700" cy="1271270"/>
          </a:xfrm>
          <a:prstGeom prst="rect">
            <a:avLst/>
          </a:prstGeom>
          <a:noFill/>
          <a:extLst>
            <a:ext uri="{909E8E84-426E-40DD-AFC4-6F175D3DCCD1}">
              <a14:hiddenFill xmlns:a14="http://schemas.microsoft.com/office/drawing/2010/main">
                <a:solidFill>
                  <a:srgbClr val="FFFFFF"/>
                </a:solidFill>
              </a14:hiddenFill>
            </a:ext>
          </a:extLst>
        </p:spPr>
      </p:pic>
      <p:sp>
        <p:nvSpPr>
          <p:cNvPr id="39" name="文本框 38"/>
          <p:cNvSpPr txBox="1"/>
          <p:nvPr/>
        </p:nvSpPr>
        <p:spPr>
          <a:xfrm>
            <a:off x="2600765" y="2787665"/>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[2]</a:t>
            </a:r>
            <a:endParaRPr lang="zh-CN" altLang="en-US" sz="1100" dirty="0">
              <a:latin typeface="华文宋体" panose="02010600040101010101" pitchFamily="2" charset="-122"/>
              <a:ea typeface="华文宋体" panose="02010600040101010101" pitchFamily="2" charset="-122"/>
            </a:endParaRPr>
          </a:p>
        </p:txBody>
      </p:sp>
      <p:sp>
        <p:nvSpPr>
          <p:cNvPr id="4" name="文本框 3"/>
          <p:cNvSpPr txBox="1"/>
          <p:nvPr/>
        </p:nvSpPr>
        <p:spPr>
          <a:xfrm>
            <a:off x="7019925" y="1814830"/>
            <a:ext cx="661670" cy="368300"/>
          </a:xfrm>
          <a:prstGeom prst="rect">
            <a:avLst/>
          </a:prstGeom>
          <a:noFill/>
        </p:spPr>
        <p:txBody>
          <a:bodyPr wrap="square" rtlCol="0">
            <a:spAutoFit/>
          </a:bodyPr>
          <a:lstStyle/>
          <a:p>
            <a:r>
              <a:rPr lang="zh-CN" altLang="en-US" dirty="0"/>
              <a:t>苹果</a:t>
            </a:r>
            <a:endParaRPr lang="zh-CN" altLang="en-US" dirty="0"/>
          </a:p>
        </p:txBody>
      </p:sp>
      <p:sp>
        <p:nvSpPr>
          <p:cNvPr id="40" name="文本框 39"/>
          <p:cNvSpPr txBox="1"/>
          <p:nvPr/>
        </p:nvSpPr>
        <p:spPr>
          <a:xfrm>
            <a:off x="4643755" y="1677035"/>
            <a:ext cx="678815" cy="645160"/>
          </a:xfrm>
          <a:prstGeom prst="rect">
            <a:avLst/>
          </a:prstGeom>
          <a:noFill/>
        </p:spPr>
        <p:txBody>
          <a:bodyPr wrap="square" rtlCol="0">
            <a:spAutoFit/>
          </a:bodyPr>
          <a:lstStyle/>
          <a:p>
            <a:r>
              <a:rPr lang="zh-CN" altLang="en-US" dirty="0"/>
              <a:t>圆形</a:t>
            </a:r>
            <a:endParaRPr lang="zh-CN" altLang="en-US" dirty="0"/>
          </a:p>
          <a:p>
            <a:r>
              <a:rPr lang="zh-CN" altLang="en-US" dirty="0"/>
              <a:t>红色</a:t>
            </a:r>
            <a:endParaRPr lang="zh-CN" altLang="en-US" dirty="0"/>
          </a:p>
        </p:txBody>
      </p:sp>
      <p:sp>
        <p:nvSpPr>
          <p:cNvPr id="8" name="右箭头 7"/>
          <p:cNvSpPr/>
          <p:nvPr/>
        </p:nvSpPr>
        <p:spPr>
          <a:xfrm>
            <a:off x="3131820" y="1783080"/>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特征提取</a:t>
            </a:r>
            <a:endParaRPr lang="zh-CN" altLang="en-US" sz="1400"/>
          </a:p>
        </p:txBody>
      </p:sp>
      <p:sp>
        <p:nvSpPr>
          <p:cNvPr id="6" name="右箭头 5"/>
          <p:cNvSpPr/>
          <p:nvPr/>
        </p:nvSpPr>
        <p:spPr>
          <a:xfrm>
            <a:off x="3176905" y="3320415"/>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特征提取</a:t>
            </a:r>
            <a:endParaRPr lang="zh-CN" altLang="en-US" sz="1400"/>
          </a:p>
        </p:txBody>
      </p:sp>
      <p:sp>
        <p:nvSpPr>
          <p:cNvPr id="9" name="文本框 8"/>
          <p:cNvSpPr txBox="1"/>
          <p:nvPr/>
        </p:nvSpPr>
        <p:spPr>
          <a:xfrm>
            <a:off x="4643755" y="3219450"/>
            <a:ext cx="678815" cy="645160"/>
          </a:xfrm>
          <a:prstGeom prst="rect">
            <a:avLst/>
          </a:prstGeom>
          <a:noFill/>
        </p:spPr>
        <p:txBody>
          <a:bodyPr wrap="square" rtlCol="0">
            <a:spAutoFit/>
          </a:bodyPr>
          <a:p>
            <a:r>
              <a:rPr lang="zh-CN" altLang="en-US" dirty="0"/>
              <a:t>圆形</a:t>
            </a:r>
            <a:endParaRPr lang="zh-CN" altLang="en-US" dirty="0"/>
          </a:p>
          <a:p>
            <a:r>
              <a:rPr lang="zh-CN" altLang="en-US" dirty="0"/>
              <a:t>红色</a:t>
            </a:r>
            <a:endParaRPr lang="zh-CN" altLang="en-US" dirty="0"/>
          </a:p>
        </p:txBody>
      </p:sp>
      <p:sp>
        <p:nvSpPr>
          <p:cNvPr id="10" name="右箭头 9"/>
          <p:cNvSpPr/>
          <p:nvPr/>
        </p:nvSpPr>
        <p:spPr>
          <a:xfrm>
            <a:off x="5579745" y="1798955"/>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决策</a:t>
            </a:r>
            <a:endParaRPr lang="zh-CN" altLang="en-US" sz="1400"/>
          </a:p>
        </p:txBody>
      </p:sp>
      <p:sp>
        <p:nvSpPr>
          <p:cNvPr id="11" name="右箭头 10"/>
          <p:cNvSpPr/>
          <p:nvPr/>
        </p:nvSpPr>
        <p:spPr>
          <a:xfrm>
            <a:off x="5652135" y="3319780"/>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决策</a:t>
            </a:r>
            <a:endParaRPr lang="zh-CN" altLang="en-US" sz="1400"/>
          </a:p>
        </p:txBody>
      </p:sp>
      <p:sp>
        <p:nvSpPr>
          <p:cNvPr id="12" name="文本框 11"/>
          <p:cNvSpPr txBox="1"/>
          <p:nvPr/>
        </p:nvSpPr>
        <p:spPr>
          <a:xfrm>
            <a:off x="7091680" y="3335655"/>
            <a:ext cx="661670" cy="368300"/>
          </a:xfrm>
          <a:prstGeom prst="rect">
            <a:avLst/>
          </a:prstGeom>
          <a:noFill/>
        </p:spPr>
        <p:txBody>
          <a:bodyPr wrap="square" rtlCol="0">
            <a:spAutoFit/>
          </a:bodyPr>
          <a:p>
            <a:r>
              <a:rPr lang="zh-CN" altLang="en-US" dirty="0"/>
              <a:t>苹果</a:t>
            </a:r>
            <a:endParaRPr lang="zh-CN" altLang="en-US" dirty="0"/>
          </a:p>
        </p:txBody>
      </p:sp>
      <p:sp>
        <p:nvSpPr>
          <p:cNvPr id="7" name="文本框 6"/>
          <p:cNvSpPr txBox="1"/>
          <p:nvPr/>
        </p:nvSpPr>
        <p:spPr>
          <a:xfrm>
            <a:off x="395536" y="4291187"/>
            <a:ext cx="2646990" cy="860425"/>
          </a:xfrm>
          <a:prstGeom prst="rect">
            <a:avLst/>
          </a:prstGeom>
          <a:noFill/>
        </p:spPr>
        <p:txBody>
          <a:bodyPr wrap="square" rtlCol="0">
            <a:spAutoFit/>
          </a:bodyPr>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a:t>
            </a:r>
            <a:r>
              <a:rPr lang="en-US" altLang="zh-CN" sz="800" dirty="0">
                <a:latin typeface="Sitka Subheading" panose="02000505000000020004" pitchFamily="2" charset="0"/>
                <a:hlinkClick r:id="rId5"/>
              </a:rPr>
              <a:t>https://</a:t>
            </a:r>
            <a:r>
              <a:rPr lang="en-US" altLang="zh-CN" sz="800" dirty="0" err="1">
                <a:latin typeface="Sitka Subheading" panose="02000505000000020004" pitchFamily="2" charset="0"/>
                <a:hlinkClick r:id="rId5"/>
              </a:rPr>
              <a:t>www.vcg.com</a:t>
            </a:r>
            <a:r>
              <a:rPr lang="en-US" altLang="zh-CN" sz="800" dirty="0">
                <a:latin typeface="Sitka Subheading" panose="02000505000000020004" pitchFamily="2" charset="0"/>
                <a:hlinkClick r:id="rId5"/>
              </a:rPr>
              <a:t>/creative/1002835253</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[2] https://m.huabaike.com/qita/9520.html</a:t>
            </a:r>
            <a:endParaRPr lang="en-US" altLang="zh-CN" sz="800" dirty="0">
              <a:latin typeface="Sitka Subheading" panose="02000505000000020004" pitchFamily="2" charset="0"/>
            </a:endParaRPr>
          </a:p>
          <a:p>
            <a:endParaRPr lang="en-US" altLang="zh-CN" sz="800" dirty="0">
              <a:latin typeface="Sitka Subheading" panose="02000505000000020004" pitchFamily="2" charset="0"/>
            </a:endParaRPr>
          </a:p>
          <a:p>
            <a:endParaRPr lang="zh-CN" altLang="en-US" dirty="0"/>
          </a:p>
        </p:txBody>
      </p:sp>
      <p:pic>
        <p:nvPicPr>
          <p:cNvPr id="13" name="图片 12"/>
          <p:cNvPicPr>
            <a:picLocks noChangeAspect="1"/>
          </p:cNvPicPr>
          <p:nvPr/>
        </p:nvPicPr>
        <p:blipFill>
          <a:blip r:embed="rId6"/>
          <a:stretch>
            <a:fillRect/>
          </a:stretch>
        </p:blipFill>
        <p:spPr>
          <a:xfrm>
            <a:off x="927100" y="2715260"/>
            <a:ext cx="1430020" cy="1403985"/>
          </a:xfrm>
          <a:prstGeom prst="rect">
            <a:avLst/>
          </a:prstGeom>
        </p:spPr>
      </p:pic>
      <p:sp>
        <p:nvSpPr>
          <p:cNvPr id="14" name="文本框 13"/>
          <p:cNvSpPr txBox="1"/>
          <p:nvPr/>
        </p:nvSpPr>
        <p:spPr>
          <a:xfrm>
            <a:off x="8028305" y="3319780"/>
            <a:ext cx="661670" cy="368300"/>
          </a:xfrm>
          <a:prstGeom prst="rect">
            <a:avLst/>
          </a:prstGeom>
          <a:noFill/>
        </p:spPr>
        <p:txBody>
          <a:bodyPr wrap="square" rtlCol="0">
            <a:spAutoFit/>
          </a:bodyPr>
          <a:p>
            <a:r>
              <a:rPr lang="zh-CN" altLang="en-US" dirty="0">
                <a:solidFill>
                  <a:srgbClr val="FF0000"/>
                </a:solidFill>
              </a:rPr>
              <a:t>樱桃</a:t>
            </a:r>
            <a:endParaRPr lang="zh-CN" altLang="en-US" dirty="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916955" y="965106"/>
            <a:ext cx="1416663"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分享人简介</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75" name="文本框 74"/>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62" name="文本框 61"/>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51136" y="1385115"/>
            <a:ext cx="1820664" cy="2732443"/>
          </a:xfrm>
          <a:prstGeom prst="rect">
            <a:avLst/>
          </a:prstGeom>
        </p:spPr>
      </p:pic>
      <p:sp>
        <p:nvSpPr>
          <p:cNvPr id="70" name="文本框 74"/>
          <p:cNvSpPr txBox="1">
            <a:spLocks noChangeArrowheads="1"/>
          </p:cNvSpPr>
          <p:nvPr/>
        </p:nvSpPr>
        <p:spPr bwMode="auto">
          <a:xfrm>
            <a:off x="3200983" y="1563638"/>
            <a:ext cx="5379048" cy="24529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2576" tIns="36288" rIns="72576" bIns="36288">
            <a:spAutoFit/>
          </a:bodyPr>
          <a:lstStyle>
            <a:lvl1pPr>
              <a:defRPr sz="2600">
                <a:solidFill>
                  <a:schemeClr val="tx1"/>
                </a:solidFill>
                <a:latin typeface="Calibri" panose="020F0502020204030204" pitchFamily="34" charset="0"/>
                <a:ea typeface="宋体" panose="02010600030101010101" pitchFamily="2" charset="-122"/>
              </a:defRPr>
            </a:lvl1pPr>
            <a:lvl2pPr marL="742950" indent="-285750">
              <a:defRPr sz="2200">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sz="1700">
                <a:solidFill>
                  <a:schemeClr val="tx1"/>
                </a:solidFill>
                <a:latin typeface="Calibri" panose="020F0502020204030204" pitchFamily="34" charset="0"/>
                <a:ea typeface="宋体" panose="02010600030101010101" pitchFamily="2" charset="-122"/>
              </a:defRPr>
            </a:lvl4pPr>
            <a:lvl5pPr marL="2057400" indent="-228600">
              <a:defRPr sz="17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9pPr>
          </a:lstStyle>
          <a:p>
            <a:pPr>
              <a:lnSpc>
                <a:spcPct val="130000"/>
              </a:lnSpc>
            </a:pPr>
            <a:r>
              <a:rPr lang="en-US" altLang="zh-CN" sz="1800" b="1" dirty="0">
                <a:solidFill>
                  <a:sysClr val="windowText" lastClr="000000"/>
                </a:solidFill>
                <a:latin typeface="Arial Black" panose="020B0A04020102020204" pitchFamily="34" charset="0"/>
                <a:ea typeface="华文新魏" panose="02010800040101010101" pitchFamily="2" charset="-122"/>
                <a:cs typeface="Arial" panose="020B0604020202020204" pitchFamily="34" charset="0"/>
              </a:rPr>
              <a:t>           </a:t>
            </a:r>
            <a:r>
              <a:rPr lang="en-US" altLang="zh-CN" sz="1800" b="1" dirty="0" err="1">
                <a:solidFill>
                  <a:sysClr val="windowText" lastClr="000000"/>
                </a:solidFill>
                <a:latin typeface="Arial Black" panose="020B0A04020102020204" pitchFamily="34" charset="0"/>
                <a:ea typeface="华文新魏" panose="02010800040101010101" pitchFamily="2" charset="-122"/>
                <a:cs typeface="Arial" panose="020B0604020202020204" pitchFamily="34" charset="0"/>
              </a:rPr>
              <a:t>HONGJUN</a:t>
            </a:r>
            <a:r>
              <a:rPr lang="en-US" altLang="zh-CN" sz="1800" b="1" dirty="0">
                <a:solidFill>
                  <a:sysClr val="windowText" lastClr="000000"/>
                </a:solidFill>
                <a:latin typeface="Arial Black" panose="020B0A04020102020204" pitchFamily="34" charset="0"/>
                <a:ea typeface="华文新魏" panose="02010800040101010101" pitchFamily="2" charset="-122"/>
                <a:cs typeface="Arial" panose="020B0604020202020204" pitchFamily="34" charset="0"/>
              </a:rPr>
              <a:t> AN, Researcher</a:t>
            </a:r>
            <a:endParaRPr lang="en-US" altLang="zh-CN" sz="1800" b="1" dirty="0">
              <a:solidFill>
                <a:sysClr val="windowText" lastClr="000000"/>
              </a:solidFill>
              <a:latin typeface="Arial Black" panose="020B0A04020102020204" pitchFamily="34" charset="0"/>
              <a:ea typeface="华文新魏" panose="02010800040101010101" pitchFamily="2" charset="-122"/>
              <a:cs typeface="Arial" panose="020B0604020202020204" pitchFamily="34" charset="0"/>
            </a:endParaRPr>
          </a:p>
          <a:p>
            <a:pPr>
              <a:lnSpc>
                <a:spcPct val="50000"/>
              </a:lnSpc>
            </a:pPr>
            <a:r>
              <a:rPr lang="en-US" altLang="zh-CN" sz="800" dirty="0">
                <a:solidFill>
                  <a:srgbClr val="1A74CC"/>
                </a:solidFill>
                <a:latin typeface="Sitka Subheading" panose="02000505000000020004" pitchFamily="2" charset="0"/>
                <a:ea typeface="华文新魏" panose="02010800040101010101" pitchFamily="2" charset="-122"/>
                <a:cs typeface="Arial" panose="020B0604020202020204" pitchFamily="34" charset="0"/>
              </a:rPr>
              <a:t>                               </a:t>
            </a:r>
            <a:endParaRPr lang="en-US" altLang="zh-CN" sz="800" dirty="0">
              <a:solidFill>
                <a:srgbClr val="1A74CC"/>
              </a:solidFill>
              <a:latin typeface="Sitka Subheading" panose="02000505000000020004" pitchFamily="2" charset="0"/>
              <a:ea typeface="华文新魏" panose="02010800040101010101" pitchFamily="2" charset="-122"/>
              <a:cs typeface="Arial" panose="020B0604020202020204" pitchFamily="34" charset="0"/>
            </a:endParaRPr>
          </a:p>
          <a:p>
            <a:pPr>
              <a:lnSpc>
                <a:spcPct val="50000"/>
              </a:lnSpc>
            </a:pPr>
            <a:r>
              <a:rPr lang="en-US" altLang="zh-CN" sz="800" dirty="0">
                <a:solidFill>
                  <a:srgbClr val="1A74CC"/>
                </a:solidFill>
                <a:latin typeface="Sitka Subheading" panose="02000505000000020004" pitchFamily="2" charset="0"/>
                <a:ea typeface="华文新魏" panose="02010800040101010101" pitchFamily="2" charset="-122"/>
                <a:cs typeface="Arial" panose="020B0604020202020204" pitchFamily="34" charset="0"/>
              </a:rPr>
              <a:t>                               Autonomous Cognitive Computing &amp; Trustworthy Artificial Intelligence Laboratory</a:t>
            </a:r>
            <a:endParaRPr lang="en-US" altLang="zh-CN" sz="1800" b="1"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endParaRPr>
          </a:p>
          <a:p>
            <a:pPr>
              <a:lnSpc>
                <a:spcPct val="130000"/>
              </a:lnSpc>
            </a:pPr>
            <a:endParaRPr lang="en-US" altLang="zh-CN" sz="1200" b="1"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endParaRPr>
          </a:p>
          <a:p>
            <a:pPr>
              <a:lnSpc>
                <a:spcPct val="130000"/>
              </a:lnSpc>
            </a:pPr>
            <a:endParaRPr lang="en-US" altLang="zh-CN" sz="1200" b="1"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endParaRPr>
          </a:p>
          <a:p>
            <a:pPr>
              <a:lnSpc>
                <a:spcPct val="130000"/>
              </a:lnSpc>
            </a:pPr>
            <a:r>
              <a:rPr lang="en-US" altLang="zh-CN" sz="1200" b="1" dirty="0" err="1">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rPr>
              <a:t>ACoTAI</a:t>
            </a:r>
            <a:r>
              <a:rPr lang="en-US" altLang="zh-CN" sz="1200" b="1"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rPr>
              <a:t> Lab</a:t>
            </a:r>
            <a:r>
              <a:rPr lang="en-US" altLang="zh-CN" sz="1200"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rPr>
              <a:t>, College of Artificial Intelligence, Dalian Maritime University.</a:t>
            </a:r>
            <a:endParaRPr lang="en-US" altLang="zh-CN" sz="1200"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endParaRPr>
          </a:p>
          <a:p>
            <a:pPr>
              <a:lnSpc>
                <a:spcPct val="130000"/>
              </a:lnSpc>
            </a:pPr>
            <a:r>
              <a:rPr lang="en-US" altLang="zh-CN" sz="1200" b="1"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rPr>
              <a:t>R.D. </a:t>
            </a:r>
            <a:r>
              <a:rPr lang="en-US" altLang="zh-CN" sz="1200"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rPr>
              <a:t>Computer Vision, Deep Learning, Machine Learning</a:t>
            </a:r>
            <a:endParaRPr lang="en-US" altLang="zh-CN" sz="1200"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endParaRPr>
          </a:p>
          <a:p>
            <a:pPr>
              <a:lnSpc>
                <a:spcPct val="130000"/>
              </a:lnSpc>
            </a:pPr>
            <a:endParaRPr lang="en-US" altLang="zh-CN" sz="1200"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endParaRPr>
          </a:p>
          <a:p>
            <a:pPr>
              <a:lnSpc>
                <a:spcPct val="130000"/>
              </a:lnSpc>
            </a:pPr>
            <a:r>
              <a:rPr lang="en-US" altLang="zh-CN" sz="1200" b="1" dirty="0" err="1">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rPr>
              <a:t>Bilibili</a:t>
            </a:r>
            <a:r>
              <a:rPr lang="en-US" altLang="zh-CN" sz="1200" b="1"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rPr>
              <a:t>: </a:t>
            </a:r>
            <a:r>
              <a:rPr lang="en-US" altLang="zh-CN" sz="1200" dirty="0">
                <a:solidFill>
                  <a:srgbClr val="1A74CC"/>
                </a:solidFill>
                <a:latin typeface="Sitka Subheading" panose="02000505000000020004" pitchFamily="2" charset="0"/>
                <a:ea typeface="华文新魏" panose="02010800040101010101" pitchFamily="2" charset="-122"/>
                <a:cs typeface="Arial" panose="020B0604020202020204" pitchFamily="34" charset="0"/>
                <a:hlinkClick r:id="rId5"/>
              </a:rPr>
              <a:t>https://</a:t>
            </a:r>
            <a:r>
              <a:rPr lang="en-US" altLang="zh-CN" sz="1200" dirty="0" err="1">
                <a:solidFill>
                  <a:srgbClr val="1A74CC"/>
                </a:solidFill>
                <a:latin typeface="Sitka Subheading" panose="02000505000000020004" pitchFamily="2" charset="0"/>
                <a:ea typeface="华文新魏" panose="02010800040101010101" pitchFamily="2" charset="-122"/>
                <a:cs typeface="Arial" panose="020B0604020202020204" pitchFamily="34" charset="0"/>
                <a:hlinkClick r:id="rId5"/>
              </a:rPr>
              <a:t>space.bilibili.com</a:t>
            </a:r>
            <a:r>
              <a:rPr lang="en-US" altLang="zh-CN" sz="1200" dirty="0">
                <a:solidFill>
                  <a:srgbClr val="1A74CC"/>
                </a:solidFill>
                <a:latin typeface="Sitka Subheading" panose="02000505000000020004" pitchFamily="2" charset="0"/>
                <a:ea typeface="华文新魏" panose="02010800040101010101" pitchFamily="2" charset="-122"/>
                <a:cs typeface="Arial" panose="020B0604020202020204" pitchFamily="34" charset="0"/>
                <a:hlinkClick r:id="rId5"/>
              </a:rPr>
              <a:t>/425295059</a:t>
            </a:r>
            <a:endParaRPr lang="en-US" altLang="zh-CN" sz="1200" dirty="0">
              <a:solidFill>
                <a:srgbClr val="1A74CC"/>
              </a:solidFill>
              <a:latin typeface="Sitka Subheading" panose="02000505000000020004" pitchFamily="2" charset="0"/>
              <a:ea typeface="华文新魏" panose="02010800040101010101" pitchFamily="2" charset="-122"/>
              <a:cs typeface="Arial" panose="020B0604020202020204" pitchFamily="34" charset="0"/>
            </a:endParaRPr>
          </a:p>
          <a:p>
            <a:pPr>
              <a:lnSpc>
                <a:spcPct val="130000"/>
              </a:lnSpc>
            </a:pPr>
            <a:r>
              <a:rPr lang="en-US" altLang="zh-CN" sz="1200" b="1"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rPr>
              <a:t>GitHub:</a:t>
            </a:r>
            <a:r>
              <a:rPr lang="en-US" altLang="zh-CN" sz="1200"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rPr>
              <a:t> </a:t>
            </a:r>
            <a:r>
              <a:rPr lang="en-US" altLang="zh-CN" sz="1200" dirty="0">
                <a:solidFill>
                  <a:srgbClr val="1A74CC"/>
                </a:solidFill>
                <a:latin typeface="Sitka Subheading" panose="02000505000000020004" pitchFamily="2" charset="0"/>
                <a:ea typeface="华文新魏" panose="02010800040101010101" pitchFamily="2" charset="-122"/>
                <a:cs typeface="Arial" panose="020B0604020202020204" pitchFamily="34" charset="0"/>
                <a:hlinkClick r:id="rId6"/>
              </a:rPr>
              <a:t>https://</a:t>
            </a:r>
            <a:r>
              <a:rPr lang="en-US" altLang="zh-CN" sz="1200" dirty="0" err="1">
                <a:solidFill>
                  <a:srgbClr val="1A74CC"/>
                </a:solidFill>
                <a:latin typeface="Sitka Subheading" panose="02000505000000020004" pitchFamily="2" charset="0"/>
                <a:ea typeface="华文新魏" panose="02010800040101010101" pitchFamily="2" charset="-122"/>
                <a:cs typeface="Arial" panose="020B0604020202020204" pitchFamily="34" charset="0"/>
                <a:hlinkClick r:id="rId6"/>
              </a:rPr>
              <a:t>github.com</a:t>
            </a:r>
            <a:r>
              <a:rPr lang="en-US" altLang="zh-CN" sz="1200" dirty="0">
                <a:solidFill>
                  <a:srgbClr val="1A74CC"/>
                </a:solidFill>
                <a:latin typeface="Sitka Subheading" panose="02000505000000020004" pitchFamily="2" charset="0"/>
                <a:ea typeface="华文新魏" panose="02010800040101010101" pitchFamily="2" charset="-122"/>
                <a:cs typeface="Arial" panose="020B0604020202020204" pitchFamily="34" charset="0"/>
                <a:hlinkClick r:id="rId6"/>
              </a:rPr>
              <a:t>/</a:t>
            </a:r>
            <a:r>
              <a:rPr lang="en-US" altLang="zh-CN" sz="1200" dirty="0" err="1">
                <a:solidFill>
                  <a:srgbClr val="1A74CC"/>
                </a:solidFill>
                <a:latin typeface="Sitka Subheading" panose="02000505000000020004" pitchFamily="2" charset="0"/>
                <a:ea typeface="华文新魏" panose="02010800040101010101" pitchFamily="2" charset="-122"/>
                <a:cs typeface="Arial" panose="020B0604020202020204" pitchFamily="34" charset="0"/>
                <a:hlinkClick r:id="rId6"/>
              </a:rPr>
              <a:t>BestAnHongjun</a:t>
            </a:r>
            <a:endParaRPr lang="en-US" altLang="zh-CN" sz="1200" dirty="0">
              <a:solidFill>
                <a:srgbClr val="1A74CC"/>
              </a:solidFill>
              <a:latin typeface="Sitka Subheading" panose="02000505000000020004" pitchFamily="2" charset="0"/>
              <a:ea typeface="华文新魏" panose="02010800040101010101" pitchFamily="2" charset="-122"/>
              <a:cs typeface="Arial" panose="020B0604020202020204" pitchFamily="34" charset="0"/>
            </a:endParaRPr>
          </a:p>
          <a:p>
            <a:pPr>
              <a:lnSpc>
                <a:spcPct val="130000"/>
              </a:lnSpc>
            </a:pPr>
            <a:r>
              <a:rPr lang="en-US" altLang="zh-CN" sz="1200" b="1"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rPr>
              <a:t>Email:</a:t>
            </a:r>
            <a:r>
              <a:rPr lang="en-US" altLang="zh-CN" sz="1200" dirty="0">
                <a:solidFill>
                  <a:sysClr val="windowText" lastClr="000000"/>
                </a:solidFill>
                <a:latin typeface="Sitka Subheading" panose="02000505000000020004" pitchFamily="2" charset="0"/>
                <a:ea typeface="华文新魏" panose="02010800040101010101" pitchFamily="2" charset="-122"/>
                <a:cs typeface="Arial" panose="020B0604020202020204" pitchFamily="34" charset="0"/>
              </a:rPr>
              <a:t> </a:t>
            </a:r>
            <a:r>
              <a:rPr lang="en-US" altLang="zh-CN" sz="1200" dirty="0" err="1">
                <a:solidFill>
                  <a:srgbClr val="1A74CC"/>
                </a:solidFill>
                <a:latin typeface="Sitka Subheading" panose="02000505000000020004" pitchFamily="2" charset="0"/>
                <a:ea typeface="华文新魏" panose="02010800040101010101" pitchFamily="2" charset="-122"/>
                <a:cs typeface="Arial" panose="020B0604020202020204" pitchFamily="34" charset="0"/>
              </a:rPr>
              <a:t>an.hongjun@foxmail.com</a:t>
            </a:r>
            <a:endParaRPr lang="zh-CN" altLang="en-US" sz="1200" dirty="0">
              <a:solidFill>
                <a:srgbClr val="1A74CC"/>
              </a:solidFill>
              <a:latin typeface="Sitka Subheading" panose="02000505000000020004" pitchFamily="2" charset="0"/>
              <a:ea typeface="微软雅黑" panose="020B0503020204020204" pitchFamily="34" charset="-122"/>
              <a:cs typeface="Arial" panose="020B0604020202020204" pitchFamily="34" charset="0"/>
            </a:endParaRPr>
          </a:p>
        </p:txBody>
      </p:sp>
      <p:pic>
        <p:nvPicPr>
          <p:cNvPr id="1026" name="Picture 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200983" y="1501701"/>
            <a:ext cx="758035" cy="758035"/>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p:cNvPicPr>
            <a:picLocks noChangeAspect="1"/>
          </p:cNvPicPr>
          <p:nvPr/>
        </p:nvPicPr>
        <p:blipFill rotWithShape="1">
          <a:blip r:embed="rId8" cstate="print">
            <a:extLst>
              <a:ext uri="{28A0092B-C50C-407E-A947-70E740481C1C}">
                <a14:useLocalDpi xmlns:a14="http://schemas.microsoft.com/office/drawing/2010/main" val="0"/>
              </a:ext>
            </a:extLst>
          </a:blip>
          <a:srcRect l="21944" t="28860" r="20161" b="29001"/>
          <a:stretch>
            <a:fillRect/>
          </a:stretch>
        </p:blipFill>
        <p:spPr>
          <a:xfrm>
            <a:off x="7176195" y="3161113"/>
            <a:ext cx="1016669" cy="1051454"/>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1808480" cy="337185"/>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再加入纹理特征</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2" name="文本框 1"/>
          <p:cNvSpPr txBox="1"/>
          <p:nvPr/>
        </p:nvSpPr>
        <p:spPr>
          <a:xfrm>
            <a:off x="2600717" y="1136204"/>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pic>
        <p:nvPicPr>
          <p:cNvPr id="6146" name="Picture 2" descr="早上空腹吃蘋果好嗎？吃蘋果需要知道的5件事| 聰明飲食| 養生| 元氣網"/>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3260" y="1347470"/>
            <a:ext cx="1917700" cy="1271270"/>
          </a:xfrm>
          <a:prstGeom prst="rect">
            <a:avLst/>
          </a:prstGeom>
          <a:noFill/>
          <a:extLst>
            <a:ext uri="{909E8E84-426E-40DD-AFC4-6F175D3DCCD1}">
              <a14:hiddenFill xmlns:a14="http://schemas.microsoft.com/office/drawing/2010/main">
                <a:solidFill>
                  <a:srgbClr val="FFFFFF"/>
                </a:solidFill>
              </a14:hiddenFill>
            </a:ext>
          </a:extLst>
        </p:spPr>
      </p:pic>
      <p:sp>
        <p:nvSpPr>
          <p:cNvPr id="39" name="文本框 38"/>
          <p:cNvSpPr txBox="1"/>
          <p:nvPr/>
        </p:nvSpPr>
        <p:spPr>
          <a:xfrm>
            <a:off x="2600765" y="2787665"/>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[2]</a:t>
            </a:r>
            <a:endParaRPr lang="zh-CN" altLang="en-US" sz="1100" dirty="0">
              <a:latin typeface="华文宋体" panose="02010600040101010101" pitchFamily="2" charset="-122"/>
              <a:ea typeface="华文宋体" panose="02010600040101010101" pitchFamily="2" charset="-122"/>
            </a:endParaRPr>
          </a:p>
        </p:txBody>
      </p:sp>
      <p:sp>
        <p:nvSpPr>
          <p:cNvPr id="4" name="文本框 3"/>
          <p:cNvSpPr txBox="1"/>
          <p:nvPr/>
        </p:nvSpPr>
        <p:spPr>
          <a:xfrm>
            <a:off x="7019925" y="1814830"/>
            <a:ext cx="661670" cy="368300"/>
          </a:xfrm>
          <a:prstGeom prst="rect">
            <a:avLst/>
          </a:prstGeom>
          <a:noFill/>
        </p:spPr>
        <p:txBody>
          <a:bodyPr wrap="square" rtlCol="0">
            <a:spAutoFit/>
          </a:bodyPr>
          <a:lstStyle/>
          <a:p>
            <a:r>
              <a:rPr lang="zh-CN" altLang="en-US" dirty="0"/>
              <a:t>苹果</a:t>
            </a:r>
            <a:endParaRPr lang="zh-CN" altLang="en-US" dirty="0"/>
          </a:p>
        </p:txBody>
      </p:sp>
      <p:sp>
        <p:nvSpPr>
          <p:cNvPr id="40" name="文本框 39"/>
          <p:cNvSpPr txBox="1"/>
          <p:nvPr/>
        </p:nvSpPr>
        <p:spPr>
          <a:xfrm>
            <a:off x="4643755" y="1563370"/>
            <a:ext cx="678815" cy="922020"/>
          </a:xfrm>
          <a:prstGeom prst="rect">
            <a:avLst/>
          </a:prstGeom>
          <a:noFill/>
        </p:spPr>
        <p:txBody>
          <a:bodyPr wrap="square" rtlCol="0">
            <a:spAutoFit/>
          </a:bodyPr>
          <a:lstStyle/>
          <a:p>
            <a:r>
              <a:rPr lang="zh-CN" altLang="en-US" dirty="0"/>
              <a:t>圆形</a:t>
            </a:r>
            <a:endParaRPr lang="zh-CN" altLang="en-US" dirty="0"/>
          </a:p>
          <a:p>
            <a:r>
              <a:rPr lang="zh-CN" altLang="en-US" dirty="0"/>
              <a:t>红色</a:t>
            </a:r>
            <a:endParaRPr lang="zh-CN" altLang="en-US" dirty="0"/>
          </a:p>
          <a:p>
            <a:r>
              <a:rPr lang="zh-CN" altLang="en-US" dirty="0"/>
              <a:t>条状</a:t>
            </a:r>
            <a:endParaRPr lang="zh-CN" altLang="en-US" dirty="0"/>
          </a:p>
        </p:txBody>
      </p:sp>
      <p:sp>
        <p:nvSpPr>
          <p:cNvPr id="8" name="右箭头 7"/>
          <p:cNvSpPr/>
          <p:nvPr/>
        </p:nvSpPr>
        <p:spPr>
          <a:xfrm>
            <a:off x="3131820" y="1783080"/>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特征提取</a:t>
            </a:r>
            <a:endParaRPr lang="zh-CN" altLang="en-US" sz="1400"/>
          </a:p>
        </p:txBody>
      </p:sp>
      <p:sp>
        <p:nvSpPr>
          <p:cNvPr id="6" name="右箭头 5"/>
          <p:cNvSpPr/>
          <p:nvPr/>
        </p:nvSpPr>
        <p:spPr>
          <a:xfrm>
            <a:off x="3176905" y="3320415"/>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特征提取</a:t>
            </a:r>
            <a:endParaRPr lang="zh-CN" altLang="en-US" sz="1400"/>
          </a:p>
        </p:txBody>
      </p:sp>
      <p:sp>
        <p:nvSpPr>
          <p:cNvPr id="9" name="文本框 8"/>
          <p:cNvSpPr txBox="1"/>
          <p:nvPr/>
        </p:nvSpPr>
        <p:spPr>
          <a:xfrm>
            <a:off x="4643755" y="3075305"/>
            <a:ext cx="678815" cy="922020"/>
          </a:xfrm>
          <a:prstGeom prst="rect">
            <a:avLst/>
          </a:prstGeom>
          <a:noFill/>
        </p:spPr>
        <p:txBody>
          <a:bodyPr wrap="square" rtlCol="0">
            <a:spAutoFit/>
          </a:bodyPr>
          <a:p>
            <a:r>
              <a:rPr lang="zh-CN" altLang="en-US" dirty="0"/>
              <a:t>圆形</a:t>
            </a:r>
            <a:endParaRPr lang="zh-CN" altLang="en-US" dirty="0"/>
          </a:p>
          <a:p>
            <a:r>
              <a:rPr lang="zh-CN" altLang="en-US" dirty="0"/>
              <a:t>红色</a:t>
            </a:r>
            <a:endParaRPr lang="zh-CN" altLang="en-US" dirty="0"/>
          </a:p>
          <a:p>
            <a:r>
              <a:rPr lang="zh-CN" altLang="en-US" dirty="0"/>
              <a:t>光滑</a:t>
            </a:r>
            <a:endParaRPr lang="zh-CN" altLang="en-US" dirty="0"/>
          </a:p>
        </p:txBody>
      </p:sp>
      <p:sp>
        <p:nvSpPr>
          <p:cNvPr id="10" name="右箭头 9"/>
          <p:cNvSpPr/>
          <p:nvPr/>
        </p:nvSpPr>
        <p:spPr>
          <a:xfrm>
            <a:off x="5579745" y="1798955"/>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决策</a:t>
            </a:r>
            <a:endParaRPr lang="zh-CN" altLang="en-US" sz="1400"/>
          </a:p>
        </p:txBody>
      </p:sp>
      <p:sp>
        <p:nvSpPr>
          <p:cNvPr id="11" name="右箭头 10"/>
          <p:cNvSpPr/>
          <p:nvPr/>
        </p:nvSpPr>
        <p:spPr>
          <a:xfrm>
            <a:off x="5652135" y="3319780"/>
            <a:ext cx="1082675" cy="4006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决策</a:t>
            </a:r>
            <a:endParaRPr lang="zh-CN" altLang="en-US" sz="1400"/>
          </a:p>
        </p:txBody>
      </p:sp>
      <p:sp>
        <p:nvSpPr>
          <p:cNvPr id="12" name="文本框 11"/>
          <p:cNvSpPr txBox="1"/>
          <p:nvPr/>
        </p:nvSpPr>
        <p:spPr>
          <a:xfrm>
            <a:off x="7091680" y="3213735"/>
            <a:ext cx="661670" cy="645160"/>
          </a:xfrm>
          <a:prstGeom prst="rect">
            <a:avLst/>
          </a:prstGeom>
          <a:noFill/>
        </p:spPr>
        <p:txBody>
          <a:bodyPr wrap="square" rtlCol="0">
            <a:spAutoFit/>
          </a:bodyPr>
          <a:p>
            <a:r>
              <a:rPr lang="zh-CN" altLang="en-US" dirty="0"/>
              <a:t>不是</a:t>
            </a:r>
            <a:endParaRPr lang="zh-CN" altLang="en-US" dirty="0"/>
          </a:p>
          <a:p>
            <a:r>
              <a:rPr lang="zh-CN" altLang="en-US" dirty="0"/>
              <a:t>苹果</a:t>
            </a:r>
            <a:endParaRPr lang="zh-CN" altLang="en-US" dirty="0"/>
          </a:p>
        </p:txBody>
      </p:sp>
      <p:sp>
        <p:nvSpPr>
          <p:cNvPr id="7" name="文本框 6"/>
          <p:cNvSpPr txBox="1"/>
          <p:nvPr/>
        </p:nvSpPr>
        <p:spPr>
          <a:xfrm>
            <a:off x="395536" y="4291187"/>
            <a:ext cx="2646990" cy="860425"/>
          </a:xfrm>
          <a:prstGeom prst="rect">
            <a:avLst/>
          </a:prstGeom>
          <a:noFill/>
        </p:spPr>
        <p:txBody>
          <a:bodyPr wrap="square" rtlCol="0">
            <a:spAutoFit/>
          </a:bodyPr>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a:t>
            </a:r>
            <a:r>
              <a:rPr lang="en-US" altLang="zh-CN" sz="800" dirty="0">
                <a:latin typeface="Sitka Subheading" panose="02000505000000020004" pitchFamily="2" charset="0"/>
                <a:hlinkClick r:id="rId5"/>
              </a:rPr>
              <a:t>https://</a:t>
            </a:r>
            <a:r>
              <a:rPr lang="en-US" altLang="zh-CN" sz="800" dirty="0" err="1">
                <a:latin typeface="Sitka Subheading" panose="02000505000000020004" pitchFamily="2" charset="0"/>
                <a:hlinkClick r:id="rId5"/>
              </a:rPr>
              <a:t>www.vcg.com</a:t>
            </a:r>
            <a:r>
              <a:rPr lang="en-US" altLang="zh-CN" sz="800" dirty="0">
                <a:latin typeface="Sitka Subheading" panose="02000505000000020004" pitchFamily="2" charset="0"/>
                <a:hlinkClick r:id="rId5"/>
              </a:rPr>
              <a:t>/creative/1002835253</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[2] https://m.huabaike.com/qita/9520.html</a:t>
            </a:r>
            <a:endParaRPr lang="en-US" altLang="zh-CN" sz="800" dirty="0">
              <a:latin typeface="Sitka Subheading" panose="02000505000000020004" pitchFamily="2" charset="0"/>
            </a:endParaRPr>
          </a:p>
          <a:p>
            <a:endParaRPr lang="en-US" altLang="zh-CN" sz="800" dirty="0">
              <a:latin typeface="Sitka Subheading" panose="02000505000000020004" pitchFamily="2" charset="0"/>
            </a:endParaRPr>
          </a:p>
          <a:p>
            <a:endParaRPr lang="zh-CN" altLang="en-US" dirty="0"/>
          </a:p>
        </p:txBody>
      </p:sp>
      <p:pic>
        <p:nvPicPr>
          <p:cNvPr id="13" name="图片 12"/>
          <p:cNvPicPr>
            <a:picLocks noChangeAspect="1"/>
          </p:cNvPicPr>
          <p:nvPr/>
        </p:nvPicPr>
        <p:blipFill>
          <a:blip r:embed="rId6"/>
          <a:stretch>
            <a:fillRect/>
          </a:stretch>
        </p:blipFill>
        <p:spPr>
          <a:xfrm>
            <a:off x="927100" y="2715260"/>
            <a:ext cx="1430020" cy="14039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2418080" cy="337185"/>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再来点别的数据怎么办</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2" name="文本框 1"/>
          <p:cNvSpPr txBox="1"/>
          <p:nvPr/>
        </p:nvSpPr>
        <p:spPr>
          <a:xfrm>
            <a:off x="3779912" y="1511489"/>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3" name="文本框 2"/>
          <p:cNvSpPr txBox="1"/>
          <p:nvPr/>
        </p:nvSpPr>
        <p:spPr>
          <a:xfrm>
            <a:off x="395536" y="4291187"/>
            <a:ext cx="2646990" cy="860425"/>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a:t>
            </a:r>
            <a:r>
              <a:rPr lang="en-US" altLang="zh-CN" sz="800" dirty="0">
                <a:latin typeface="Sitka Subheading" panose="02000505000000020004" pitchFamily="2" charset="0"/>
                <a:sym typeface="+mn-ea"/>
              </a:rPr>
              <a:t>https://www.tcn-aomoriapple.com/variety.html</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[2] http://616pic.com/tupian/pingguologo.html</a:t>
            </a:r>
            <a:endParaRPr lang="en-US" altLang="zh-CN" sz="800" dirty="0">
              <a:latin typeface="Sitka Subheading" panose="02000505000000020004" pitchFamily="2" charset="0"/>
            </a:endParaRPr>
          </a:p>
          <a:p>
            <a:endParaRPr lang="en-US" altLang="zh-CN" sz="800" dirty="0">
              <a:latin typeface="Sitka Subheading" panose="02000505000000020004" pitchFamily="2" charset="0"/>
            </a:endParaRPr>
          </a:p>
          <a:p>
            <a:endParaRPr lang="zh-CN" altLang="en-US" dirty="0"/>
          </a:p>
        </p:txBody>
      </p:sp>
      <p:sp>
        <p:nvSpPr>
          <p:cNvPr id="39" name="文本框 38"/>
          <p:cNvSpPr txBox="1"/>
          <p:nvPr/>
        </p:nvSpPr>
        <p:spPr>
          <a:xfrm>
            <a:off x="7375330" y="1491630"/>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[2]</a:t>
            </a:r>
            <a:endParaRPr lang="zh-CN" altLang="en-US" sz="1100" dirty="0">
              <a:latin typeface="华文宋体" panose="02010600040101010101" pitchFamily="2" charset="-122"/>
              <a:ea typeface="华文宋体" panose="02010600040101010101" pitchFamily="2" charset="-122"/>
            </a:endParaRPr>
          </a:p>
        </p:txBody>
      </p:sp>
      <p:sp>
        <p:nvSpPr>
          <p:cNvPr id="4" name="文本框 3"/>
          <p:cNvSpPr txBox="1"/>
          <p:nvPr/>
        </p:nvSpPr>
        <p:spPr>
          <a:xfrm>
            <a:off x="2082971" y="3605652"/>
            <a:ext cx="1584176" cy="368300"/>
          </a:xfrm>
          <a:prstGeom prst="rect">
            <a:avLst/>
          </a:prstGeom>
          <a:noFill/>
        </p:spPr>
        <p:txBody>
          <a:bodyPr wrap="square" rtlCol="0">
            <a:spAutoFit/>
          </a:bodyPr>
          <a:lstStyle/>
          <a:p>
            <a:r>
              <a:rPr lang="zh-CN" altLang="en-US" dirty="0"/>
              <a:t>苹果</a:t>
            </a:r>
            <a:endParaRPr lang="zh-CN" altLang="en-US" dirty="0"/>
          </a:p>
        </p:txBody>
      </p:sp>
      <p:sp>
        <p:nvSpPr>
          <p:cNvPr id="40" name="文本框 39"/>
          <p:cNvSpPr txBox="1"/>
          <p:nvPr/>
        </p:nvSpPr>
        <p:spPr>
          <a:xfrm>
            <a:off x="5790974" y="3605652"/>
            <a:ext cx="1584176" cy="368300"/>
          </a:xfrm>
          <a:prstGeom prst="rect">
            <a:avLst/>
          </a:prstGeom>
          <a:noFill/>
        </p:spPr>
        <p:txBody>
          <a:bodyPr wrap="square" rtlCol="0">
            <a:spAutoFit/>
          </a:bodyPr>
          <a:lstStyle/>
          <a:p>
            <a:r>
              <a:rPr lang="zh-CN" altLang="en-US" dirty="0"/>
              <a:t>苹果</a:t>
            </a:r>
            <a:endParaRPr lang="zh-CN" altLang="en-US" dirty="0"/>
          </a:p>
        </p:txBody>
      </p:sp>
      <p:pic>
        <p:nvPicPr>
          <p:cNvPr id="8" name="图片 7"/>
          <p:cNvPicPr>
            <a:picLocks noChangeAspect="1"/>
          </p:cNvPicPr>
          <p:nvPr/>
        </p:nvPicPr>
        <p:blipFill>
          <a:blip r:embed="rId4"/>
          <a:stretch>
            <a:fillRect/>
          </a:stretch>
        </p:blipFill>
        <p:spPr>
          <a:xfrm>
            <a:off x="5003800" y="1290320"/>
            <a:ext cx="2315210" cy="2315210"/>
          </a:xfrm>
          <a:prstGeom prst="rect">
            <a:avLst/>
          </a:prstGeom>
        </p:spPr>
      </p:pic>
      <p:pic>
        <p:nvPicPr>
          <p:cNvPr id="9" name="图片 8"/>
          <p:cNvPicPr>
            <a:picLocks noChangeAspect="1"/>
          </p:cNvPicPr>
          <p:nvPr/>
        </p:nvPicPr>
        <p:blipFill>
          <a:blip r:embed="rId5"/>
          <a:stretch>
            <a:fillRect/>
          </a:stretch>
        </p:blipFill>
        <p:spPr>
          <a:xfrm>
            <a:off x="999490" y="1707515"/>
            <a:ext cx="2756535" cy="19411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565150" y="771525"/>
            <a:ext cx="8119110" cy="3784600"/>
          </a:xfrm>
          <a:prstGeom prst="rect">
            <a:avLst/>
          </a:prstGeom>
          <a:noFill/>
        </p:spPr>
        <p:txBody>
          <a:bodyPr wrap="square" rtlCol="0">
            <a:spAutoFit/>
          </a:bodyPr>
          <a:lstStyle/>
          <a:p>
            <a:pPr algn="l"/>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早期的研究者也经历过和我们类似的绝望。</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600" dirty="0">
                <a:solidFill>
                  <a:schemeClr val="tx1">
                    <a:lumMod val="75000"/>
                    <a:lumOff val="25000"/>
                  </a:schemeClr>
                </a:solidFill>
                <a:latin typeface="Calisto MT" panose="02040603050505030304" pitchFamily="18" charset="0"/>
                <a:ea typeface="微软雅黑" panose="020B0503020204020204" pitchFamily="34" charset="-122"/>
                <a:cs typeface="Calisto MT" panose="02040603050505030304" pitchFamily="18" charset="0"/>
              </a:rPr>
              <a:t>The common and almost despairing feeling of the early investigators like B.K.P Horn and T.O. Binford was that proctically anything could happen in an image and furthermore that practivally everything did.</a:t>
            </a:r>
            <a:r>
              <a:rPr lang="en-US" altLang="zh-CN" sz="1600" baseline="30000" dirty="0">
                <a:solidFill>
                  <a:schemeClr val="tx1">
                    <a:lumMod val="75000"/>
                    <a:lumOff val="25000"/>
                  </a:schemeClr>
                </a:solidFill>
                <a:uFillTx/>
                <a:latin typeface="Calisto MT" panose="02040603050505030304" pitchFamily="18" charset="0"/>
                <a:ea typeface="微软雅黑" panose="020B0503020204020204" pitchFamily="34" charset="-122"/>
                <a:cs typeface="Calisto MT" panose="02040603050505030304" pitchFamily="18" charset="0"/>
              </a:rPr>
              <a:t>[1]</a:t>
            </a:r>
            <a:endParaRPr lang="en-US" altLang="zh-CN" sz="1600" baseline="30000" dirty="0">
              <a:solidFill>
                <a:schemeClr val="tx1">
                  <a:lumMod val="75000"/>
                  <a:lumOff val="25000"/>
                </a:schemeClr>
              </a:solidFill>
              <a:uFillTx/>
              <a:latin typeface="微软雅黑" panose="020B0503020204020204" pitchFamily="34" charset="-122"/>
              <a:ea typeface="微软雅黑" panose="020B0503020204020204" pitchFamily="34" charset="-122"/>
            </a:endParaRPr>
          </a:p>
          <a:p>
            <a:pPr algn="l"/>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但我们刚才的思维过程</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并非完全没有借鉴意义。这至少给了我们两点启示：</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indent="-285750" algn="l">
              <a:buFont typeface="Arial" panose="020B0604020202020204" pitchFamily="34" charset="0"/>
              <a:buChar cha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似乎存在一种可行的识别器框架（方法学）</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：特征提取 </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-&gt; </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决策</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indent="-285750" algn="l">
              <a:buFont typeface="Arial" panose="020B0604020202020204" pitchFamily="34" charset="0"/>
              <a:buChar cha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特征的质量，决定着识别器的性能。</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indent="-285750" algn="l">
              <a:buFont typeface="Arial" panose="020B0604020202020204" pitchFamily="34" charset="0"/>
              <a:buChar char="•"/>
            </a:pP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a:p>
            <a:pPr indent="0" algn="l">
              <a:buFont typeface="Arial" panose="020B0604020202020204" pitchFamily="34" charset="0"/>
              <a:buNone/>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人们开始试图寻找一些抽象的、较为健壮的特征用于表示图像。</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特征工程，模式识别</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等领域兴起。</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3" name="文本框 2"/>
          <p:cNvSpPr txBox="1"/>
          <p:nvPr/>
        </p:nvSpPr>
        <p:spPr>
          <a:xfrm>
            <a:off x="584835" y="4299585"/>
            <a:ext cx="8328025" cy="737235"/>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David Marr. Vision: A Computational Investigation into the Human Representation and Processing of Visual Information</a:t>
            </a:r>
            <a:endParaRPr lang="en-US" altLang="zh-CN" sz="800" dirty="0">
              <a:latin typeface="Sitka Subheading" panose="02000505000000020004" pitchFamily="2" charset="0"/>
            </a:endParaRPr>
          </a:p>
          <a:p>
            <a:endParaRPr lang="en-US" altLang="zh-CN" sz="800" dirty="0">
              <a:latin typeface="Sitka Subheading" panose="02000505000000020004" pitchFamily="2" charset="0"/>
            </a:endParaRPr>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611505" y="1203325"/>
            <a:ext cx="3601085" cy="2861310"/>
          </a:xfrm>
          <a:prstGeom prst="rect">
            <a:avLst/>
          </a:prstGeom>
          <a:noFill/>
        </p:spPr>
        <p:txBody>
          <a:bodyPr wrap="square" rtlCol="0">
            <a:spAutoFit/>
          </a:bodyPr>
          <a:lstStyle/>
          <a:p>
            <a:pPr algn="l"/>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经过科学家的不懈努力，设计出了许多经典的图像数字特征。</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代表：</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HOG</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特征、</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SIFT</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特征、拉普拉斯特征等。</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这些特征提取算法，能将高维的图像映射到低维空间的一些离散点，然后就可以借助</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SVM</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MP</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等经典学习算法进行决策分类。</a:t>
            </a:r>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3" name="文本框 2"/>
          <p:cNvSpPr txBox="1"/>
          <p:nvPr/>
        </p:nvSpPr>
        <p:spPr>
          <a:xfrm>
            <a:off x="584835" y="4299585"/>
            <a:ext cx="8328025" cy="614045"/>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He, Xiaofei, et al. Face recognition using Laplacianfaces. Pattern Analysis and Machine Intelligence, IEEE Transactions on 27.3 (2005): 328-340.</a:t>
            </a:r>
            <a:endParaRPr lang="en-US" altLang="zh-CN" sz="800" dirty="0">
              <a:latin typeface="Sitka Subheading" panose="02000505000000020004" pitchFamily="2" charset="0"/>
            </a:endParaRPr>
          </a:p>
          <a:p>
            <a:endParaRPr lang="zh-CN" altLang="en-US" dirty="0"/>
          </a:p>
        </p:txBody>
      </p:sp>
      <p:pic>
        <p:nvPicPr>
          <p:cNvPr id="2" name="图片 1"/>
          <p:cNvPicPr>
            <a:picLocks noChangeAspect="1"/>
          </p:cNvPicPr>
          <p:nvPr/>
        </p:nvPicPr>
        <p:blipFill>
          <a:blip r:embed="rId4"/>
          <a:stretch>
            <a:fillRect/>
          </a:stretch>
        </p:blipFill>
        <p:spPr>
          <a:xfrm>
            <a:off x="4355465" y="699135"/>
            <a:ext cx="4337050" cy="3523615"/>
          </a:xfrm>
          <a:prstGeom prst="rect">
            <a:avLst/>
          </a:prstGeom>
        </p:spPr>
      </p:pic>
      <p:sp>
        <p:nvSpPr>
          <p:cNvPr id="4" name="文本框 3"/>
          <p:cNvSpPr txBox="1"/>
          <p:nvPr/>
        </p:nvSpPr>
        <p:spPr>
          <a:xfrm>
            <a:off x="8620517" y="627569"/>
            <a:ext cx="576064" cy="261610"/>
          </a:xfrm>
          <a:prstGeom prst="rect">
            <a:avLst/>
          </a:prstGeom>
          <a:noFill/>
        </p:spPr>
        <p:txBody>
          <a:bodyPr wrap="square" rtlCol="0">
            <a:spAutoFit/>
          </a:bodyPr>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3230880" cy="337185"/>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定性认识几种经典的特征提取算法</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2" name="文本框 1"/>
          <p:cNvSpPr txBox="1"/>
          <p:nvPr/>
        </p:nvSpPr>
        <p:spPr>
          <a:xfrm>
            <a:off x="7379727" y="1780094"/>
            <a:ext cx="576064" cy="261610"/>
          </a:xfrm>
          <a:prstGeom prst="rect">
            <a:avLst/>
          </a:prstGeom>
          <a:noFill/>
        </p:spPr>
        <p:txBody>
          <a:bodyPr wrap="square" rtlCol="0">
            <a:spAutoFit/>
          </a:bodyPr>
          <a:lstStyle/>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3" name="文本框 2"/>
          <p:cNvSpPr txBox="1"/>
          <p:nvPr/>
        </p:nvSpPr>
        <p:spPr>
          <a:xfrm>
            <a:off x="394970" y="4299585"/>
            <a:ext cx="8178165" cy="983615"/>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[1]Dalal, N. and B. Triggs. "Histograms of　Oriented Gradients for Human Detection", IEEE Computer Society Conference on Computer Vision and Pattern Recognition,Vol. 1 (June 2005), pp. 886–893.</a:t>
            </a:r>
            <a:endParaRPr lang="en-US" altLang="zh-CN" sz="800" dirty="0">
              <a:latin typeface="Sitka Subheading" panose="02000505000000020004" pitchFamily="2" charset="0"/>
            </a:endParaRPr>
          </a:p>
          <a:p>
            <a:endParaRPr lang="en-US" altLang="zh-CN" sz="800" dirty="0">
              <a:latin typeface="Sitka Subheading" panose="02000505000000020004" pitchFamily="2" charset="0"/>
            </a:endParaRPr>
          </a:p>
          <a:p>
            <a:endParaRPr lang="en-US" altLang="zh-CN" sz="800" dirty="0">
              <a:latin typeface="Sitka Subheading" panose="02000505000000020004" pitchFamily="2" charset="0"/>
            </a:endParaRPr>
          </a:p>
          <a:p>
            <a:endParaRPr lang="zh-CN" altLang="en-US" dirty="0"/>
          </a:p>
        </p:txBody>
      </p:sp>
      <p:pic>
        <p:nvPicPr>
          <p:cNvPr id="6" name="图片 5"/>
          <p:cNvPicPr>
            <a:picLocks noChangeAspect="1"/>
          </p:cNvPicPr>
          <p:nvPr/>
        </p:nvPicPr>
        <p:blipFill>
          <a:blip r:embed="rId4"/>
          <a:stretch>
            <a:fillRect/>
          </a:stretch>
        </p:blipFill>
        <p:spPr>
          <a:xfrm>
            <a:off x="1648460" y="1851660"/>
            <a:ext cx="5727065" cy="2338705"/>
          </a:xfrm>
          <a:prstGeom prst="rect">
            <a:avLst/>
          </a:prstGeom>
        </p:spPr>
      </p:pic>
      <p:sp>
        <p:nvSpPr>
          <p:cNvPr id="4" name="TextBox 30"/>
          <p:cNvSpPr txBox="1"/>
          <p:nvPr/>
        </p:nvSpPr>
        <p:spPr>
          <a:xfrm>
            <a:off x="404495" y="1196975"/>
            <a:ext cx="8335645" cy="521970"/>
          </a:xfrm>
          <a:prstGeom prst="rect">
            <a:avLst/>
          </a:prstGeom>
          <a:noFill/>
        </p:spPr>
        <p:txBody>
          <a:bodyPr wrap="square" rtlCol="0">
            <a:spAutoFit/>
          </a:bodyPr>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方向梯度直方图(Histogram of Oriented Gradient,HOG)是用于在计算机视觉和图像处理领域，目标检测的特征描述子。</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467360" y="771525"/>
            <a:ext cx="8119110" cy="1445260"/>
          </a:xfrm>
          <a:prstGeom prst="rect">
            <a:avLst/>
          </a:prstGeom>
          <a:noFill/>
        </p:spPr>
        <p:txBody>
          <a:bodyPr wrap="square" rtlCol="0">
            <a:spAutoFit/>
          </a:bodyPr>
          <a:lstStyle/>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这些经典的特征提取算法虽然解决了很大一部分问题，但都存在一个普遍的缺陷：不够健壮。主要原因是这些特征都是人们</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手工设计</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的，是受制于人类主观意识的。</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能否设计一种算法，让计算机自动提取一个适合决策的特征？</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1988</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年，</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LeNet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出现，标志着卷积神经网络</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(CNN)</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正式步入计算机视觉的历史。</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pic>
        <p:nvPicPr>
          <p:cNvPr id="2" name="图片 1"/>
          <p:cNvPicPr>
            <a:picLocks noChangeAspect="1"/>
          </p:cNvPicPr>
          <p:nvPr/>
        </p:nvPicPr>
        <p:blipFill>
          <a:blip r:embed="rId4"/>
          <a:stretch>
            <a:fillRect/>
          </a:stretch>
        </p:blipFill>
        <p:spPr>
          <a:xfrm>
            <a:off x="1115060" y="2067560"/>
            <a:ext cx="6730365" cy="1898650"/>
          </a:xfrm>
          <a:prstGeom prst="rect">
            <a:avLst/>
          </a:prstGeom>
        </p:spPr>
      </p:pic>
      <p:sp>
        <p:nvSpPr>
          <p:cNvPr id="4" name="文本框 3"/>
          <p:cNvSpPr txBox="1"/>
          <p:nvPr/>
        </p:nvSpPr>
        <p:spPr>
          <a:xfrm>
            <a:off x="7845182" y="1851849"/>
            <a:ext cx="576064" cy="261610"/>
          </a:xfrm>
          <a:prstGeom prst="rect">
            <a:avLst/>
          </a:prstGeom>
          <a:noFill/>
        </p:spPr>
        <p:txBody>
          <a:bodyPr wrap="square" rtlCol="0">
            <a:spAutoFit/>
          </a:bodyPr>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6" name="文本框 5"/>
          <p:cNvSpPr txBox="1"/>
          <p:nvPr/>
        </p:nvSpPr>
        <p:spPr>
          <a:xfrm>
            <a:off x="584835" y="4299585"/>
            <a:ext cx="8328025" cy="460375"/>
          </a:xfrm>
          <a:prstGeom prst="rect">
            <a:avLst/>
          </a:prstGeom>
          <a:noFill/>
        </p:spPr>
        <p:txBody>
          <a:bodyPr wrap="square" rtlCol="0">
            <a:spAutoFit/>
          </a:bodyPr>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Y. Lecun, L. Bottou, Y. Bengio and P. Haffner, "Gradient-based learning applied to document recognition," in Proceedings of the IEEE, vol. 86, no. 11, pp. 2278-2324, Nov. 1998, doi: 10.1109/5.726791.</a:t>
            </a:r>
            <a:endParaRPr lang="en-US" altLang="zh-CN" sz="800" dirty="0">
              <a:latin typeface="Sitka Subheading" panose="02000505000000020004" pitchFamily="2" charset="0"/>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467360" y="771525"/>
            <a:ext cx="8119110" cy="1630045"/>
          </a:xfrm>
          <a:prstGeom prst="rect">
            <a:avLst/>
          </a:prstGeom>
          <a:noFill/>
        </p:spPr>
        <p:txBody>
          <a:bodyPr wrap="square" rtlCol="0">
            <a:spAutoFit/>
          </a:bodyPr>
          <a:lstStyle/>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早期卷积神经网络在许多图像问题上大放光彩。如在手写数字识别、邮票识别等任务上准确率能达到</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99%</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以上。</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受制于网络深度影响，网络无法提取到足够抽象的特征，在一些复杂问题上仍然表现不佳。受制于当时计算机硬件的算力，网络很难做到很深。</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2010</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年左右，计算机硬件尤其是显卡算力大幅提升，深度神经网络爆火。得益于深层的网络模型，能够提取到稳定的、足够抽象的特征，使得以深度学习为基础的计算机视觉系统在许多问题上取得了极佳的成绩</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4" name="文本框 3"/>
          <p:cNvSpPr txBox="1"/>
          <p:nvPr/>
        </p:nvSpPr>
        <p:spPr>
          <a:xfrm>
            <a:off x="6077342" y="2211894"/>
            <a:ext cx="576064" cy="261610"/>
          </a:xfrm>
          <a:prstGeom prst="rect">
            <a:avLst/>
          </a:prstGeom>
          <a:noFill/>
        </p:spPr>
        <p:txBody>
          <a:bodyPr wrap="square" rtlCol="0">
            <a:spAutoFit/>
          </a:bodyPr>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6" name="文本框 5"/>
          <p:cNvSpPr txBox="1"/>
          <p:nvPr/>
        </p:nvSpPr>
        <p:spPr>
          <a:xfrm>
            <a:off x="584835" y="4299585"/>
            <a:ext cx="8328025" cy="337185"/>
          </a:xfrm>
          <a:prstGeom prst="rect">
            <a:avLst/>
          </a:prstGeom>
          <a:noFill/>
        </p:spPr>
        <p:txBody>
          <a:bodyPr wrap="square" rtlCol="0">
            <a:spAutoFit/>
          </a:bodyPr>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K. Simonyan and A. Zisserman, “Very deep convolutional networks for large-scale image recognition,” in International Conference on Learning Representations, May 2015.</a:t>
            </a:r>
            <a:endParaRPr lang="en-US" altLang="zh-CN" sz="800" dirty="0">
              <a:latin typeface="Sitka Subheading" panose="02000505000000020004" pitchFamily="2" charset="0"/>
            </a:endParaRPr>
          </a:p>
        </p:txBody>
      </p:sp>
      <p:pic>
        <p:nvPicPr>
          <p:cNvPr id="3" name="图片 2"/>
          <p:cNvPicPr>
            <a:picLocks noChangeAspect="1"/>
          </p:cNvPicPr>
          <p:nvPr/>
        </p:nvPicPr>
        <p:blipFill>
          <a:blip r:embed="rId4"/>
          <a:stretch>
            <a:fillRect/>
          </a:stretch>
        </p:blipFill>
        <p:spPr>
          <a:xfrm>
            <a:off x="2699385" y="2239010"/>
            <a:ext cx="3295650" cy="1935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996293"/>
            <a:ext cx="3228536"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3" name="文本框 2"/>
          <p:cNvSpPr txBox="1"/>
          <p:nvPr/>
        </p:nvSpPr>
        <p:spPr>
          <a:xfrm>
            <a:off x="1352697" y="2309420"/>
            <a:ext cx="1661160" cy="530225"/>
          </a:xfrm>
          <a:prstGeom prst="rect">
            <a:avLst/>
          </a:prstGeom>
          <a:noFill/>
        </p:spPr>
        <p:txBody>
          <a:bodyPr wrap="none" lIns="68580" tIns="34290" rIns="68580" bIns="34290" rtlCol="0">
            <a:spAutoFit/>
          </a:bodyPr>
          <a:lstStyle/>
          <a:p>
            <a:r>
              <a:rPr lang="zh-CN" altLang="en-US" sz="3000" b="1" dirty="0">
                <a:solidFill>
                  <a:schemeClr val="bg1"/>
                </a:solidFill>
                <a:latin typeface="微软雅黑" panose="020B0503020204020204" pitchFamily="34" charset="-122"/>
                <a:ea typeface="微软雅黑" panose="020B0503020204020204" pitchFamily="34" charset="-122"/>
              </a:rPr>
              <a:t>第三</a:t>
            </a:r>
            <a:r>
              <a:rPr lang="zh-CN" altLang="en-US" sz="3000" b="1" dirty="0">
                <a:solidFill>
                  <a:schemeClr val="bg1"/>
                </a:solidFill>
                <a:latin typeface="微软雅黑" panose="020B0503020204020204" pitchFamily="34" charset="-122"/>
                <a:ea typeface="微软雅黑" panose="020B0503020204020204" pitchFamily="34" charset="-122"/>
              </a:rPr>
              <a:t>部分</a:t>
            </a:r>
            <a:endParaRPr lang="zh-CN" altLang="en-US" sz="3000" b="1" dirty="0">
              <a:solidFill>
                <a:schemeClr val="bg1"/>
              </a:solidFill>
              <a:latin typeface="微软雅黑" panose="020B0503020204020204" pitchFamily="34" charset="-122"/>
              <a:ea typeface="微软雅黑" panose="020B0503020204020204" pitchFamily="34" charset="-122"/>
            </a:endParaRPr>
          </a:p>
        </p:txBody>
      </p:sp>
      <p:grpSp>
        <p:nvGrpSpPr>
          <p:cNvPr id="12" name="组合 11"/>
          <p:cNvGrpSpPr/>
          <p:nvPr/>
        </p:nvGrpSpPr>
        <p:grpSpPr>
          <a:xfrm>
            <a:off x="3773160" y="1964698"/>
            <a:ext cx="3201853" cy="1116141"/>
            <a:chOff x="3773160" y="1247148"/>
            <a:chExt cx="3201853" cy="1116141"/>
          </a:xfrm>
        </p:grpSpPr>
        <p:sp>
          <p:nvSpPr>
            <p:cNvPr id="4" name="TextBox 4"/>
            <p:cNvSpPr txBox="1"/>
            <p:nvPr/>
          </p:nvSpPr>
          <p:spPr>
            <a:xfrm>
              <a:off x="3773160" y="1247148"/>
              <a:ext cx="1626235" cy="530225"/>
            </a:xfrm>
            <a:prstGeom prst="rect">
              <a:avLst/>
            </a:prstGeom>
            <a:noFill/>
          </p:spPr>
          <p:txBody>
            <a:bodyPr wrap="none" lIns="68580" tIns="34290" rIns="68580" bIns="34290" rtlCol="0">
              <a:spAutoFit/>
            </a:bodyPr>
            <a:lstStyle/>
            <a:p>
              <a:r>
                <a:rPr lang="en-US" altLang="zh-CN" sz="3000" dirty="0">
                  <a:solidFill>
                    <a:schemeClr val="accent1"/>
                  </a:solidFill>
                  <a:latin typeface="Impact" panose="020B0806030902050204" pitchFamily="34" charset="0"/>
                  <a:ea typeface="微软雅黑" panose="020B0503020204020204" pitchFamily="34" charset="-122"/>
                  <a:cs typeface="Segoe UI Light" panose="020B0502040204020203" pitchFamily="34" charset="0"/>
                </a:rPr>
                <a:t>Summary</a:t>
              </a:r>
              <a:endParaRPr lang="en-US" altLang="zh-CN" sz="3000" dirty="0">
                <a:solidFill>
                  <a:schemeClr val="accent1"/>
                </a:solidFill>
                <a:latin typeface="Impact" panose="020B0806030902050204" pitchFamily="34" charset="0"/>
                <a:ea typeface="微软雅黑" panose="020B0503020204020204" pitchFamily="34" charset="-122"/>
                <a:cs typeface="Segoe UI Light" panose="020B0502040204020203" pitchFamily="34" charset="0"/>
              </a:endParaRPr>
            </a:p>
          </p:txBody>
        </p:sp>
        <p:sp>
          <p:nvSpPr>
            <p:cNvPr id="9" name="文本框 8"/>
            <p:cNvSpPr txBox="1"/>
            <p:nvPr/>
          </p:nvSpPr>
          <p:spPr>
            <a:xfrm>
              <a:off x="3779693" y="1925774"/>
              <a:ext cx="3195320" cy="437515"/>
            </a:xfrm>
            <a:prstGeom prst="rect">
              <a:avLst/>
            </a:prstGeom>
            <a:noFill/>
          </p:spPr>
          <p:txBody>
            <a:bodyPr wrap="none" lIns="68580" tIns="34290" rIns="68580" bIns="34290" rtlCol="0">
              <a:spAutoFit/>
            </a:bodyPr>
            <a:lstStyle/>
            <a:p>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计算机视觉导论 </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总结</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0" name="矩形 9"/>
          <p:cNvSpPr/>
          <p:nvPr/>
        </p:nvSpPr>
        <p:spPr>
          <a:xfrm>
            <a:off x="3825914" y="3218304"/>
            <a:ext cx="5319000" cy="2004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3302392" y="1996293"/>
            <a:ext cx="305972"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
        <p:nvSpPr>
          <p:cNvPr id="62" name="矩形 61"/>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7" name="矩形 86"/>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9" name="文本框 88"/>
          <p:cNvSpPr txBox="1"/>
          <p:nvPr/>
        </p:nvSpPr>
        <p:spPr>
          <a:xfrm>
            <a:off x="3556399" y="285330"/>
            <a:ext cx="5618018" cy="215444"/>
          </a:xfrm>
          <a:prstGeom prst="rect">
            <a:avLst/>
          </a:prstGeom>
          <a:noFill/>
        </p:spPr>
        <p:txBody>
          <a:bodyPr wrap="square" rtlCol="0">
            <a:spAutoFit/>
          </a:bodyPr>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90" name="图片 89"/>
          <p:cNvPicPr>
            <a:picLocks noChangeAspect="1"/>
          </p:cNvPicPr>
          <p:nvPr/>
        </p:nvPicPr>
        <p:blipFill rotWithShape="1">
          <a:blip r:embed="rId1"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pic>
        <p:nvPicPr>
          <p:cNvPr id="91" name="图片 9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92" name="文本框 91"/>
          <p:cNvSpPr txBox="1"/>
          <p:nvPr/>
        </p:nvSpPr>
        <p:spPr>
          <a:xfrm>
            <a:off x="52802" y="4902280"/>
            <a:ext cx="9144000" cy="200055"/>
          </a:xfrm>
          <a:prstGeom prst="rect">
            <a:avLst/>
          </a:prstGeom>
          <a:noFill/>
        </p:spPr>
        <p:txBody>
          <a:bodyPr wrap="square" rtlCol="0">
            <a:spAutoFit/>
          </a:bodyPr>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1"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400" fill="hold"/>
                                        <p:tgtEl>
                                          <p:spTgt spid="11"/>
                                        </p:tgtEl>
                                        <p:attrNameLst>
                                          <p:attrName>ppt_x</p:attrName>
                                        </p:attrNameLst>
                                      </p:cBhvr>
                                      <p:tavLst>
                                        <p:tav tm="0">
                                          <p:val>
                                            <p:strVal val="#ppt_x"/>
                                          </p:val>
                                        </p:tav>
                                        <p:tav tm="100000">
                                          <p:val>
                                            <p:strVal val="#ppt_x"/>
                                          </p:val>
                                        </p:tav>
                                      </p:tavLst>
                                    </p:anim>
                                    <p:anim calcmode="lin" valueType="num">
                                      <p:cBhvr additive="base">
                                        <p:cTn id="11" dur="400" fill="hold"/>
                                        <p:tgtEl>
                                          <p:spTgt spid="11"/>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10" grpId="0" bldLvl="0" animBg="1"/>
      <p:bldP spid="11"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467360" y="771525"/>
            <a:ext cx="8119110" cy="583565"/>
          </a:xfrm>
          <a:prstGeom prst="rect">
            <a:avLst/>
          </a:prstGeom>
          <a:noFill/>
        </p:spPr>
        <p:txBody>
          <a:bodyPr wrap="square" rtlCol="0">
            <a:spAutoFit/>
          </a:body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总</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结</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4" name="文本框 3"/>
          <p:cNvSpPr txBox="1"/>
          <p:nvPr/>
        </p:nvSpPr>
        <p:spPr>
          <a:xfrm>
            <a:off x="6077342" y="2211894"/>
            <a:ext cx="576064" cy="261610"/>
          </a:xfrm>
          <a:prstGeom prst="rect">
            <a:avLst/>
          </a:prstGeom>
          <a:noFill/>
        </p:spPr>
        <p:txBody>
          <a:bodyPr wrap="square" rtlCol="0">
            <a:spAutoFit/>
          </a:bodyPr>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6" name="文本框 5"/>
          <p:cNvSpPr txBox="1"/>
          <p:nvPr/>
        </p:nvSpPr>
        <p:spPr>
          <a:xfrm>
            <a:off x="584835" y="4299585"/>
            <a:ext cx="8328025" cy="460375"/>
          </a:xfrm>
          <a:prstGeom prst="rect">
            <a:avLst/>
          </a:prstGeom>
          <a:noFill/>
        </p:spPr>
        <p:txBody>
          <a:bodyPr wrap="square" rtlCol="0">
            <a:spAutoFit/>
          </a:bodyPr>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Gareth James, Daniela Witten, Trevor Hastie and Robert Tibshirani. An Introduction to Statistic Learning, with Applications in R.</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[2] Ian Goodfellow, Yoshua Bengio and Aaron Courville. Deep Learning.</a:t>
            </a:r>
            <a:endParaRPr lang="en-US" altLang="zh-CN" sz="800" dirty="0">
              <a:latin typeface="Sitka Subheading" panose="02000505000000020004" pitchFamily="2" charset="0"/>
            </a:endParaRPr>
          </a:p>
        </p:txBody>
      </p:sp>
      <p:pic>
        <p:nvPicPr>
          <p:cNvPr id="8" name="图片 7"/>
          <p:cNvPicPr>
            <a:picLocks noChangeAspect="1"/>
          </p:cNvPicPr>
          <p:nvPr/>
        </p:nvPicPr>
        <p:blipFill>
          <a:blip r:embed="rId4"/>
          <a:stretch>
            <a:fillRect/>
          </a:stretch>
        </p:blipFill>
        <p:spPr>
          <a:xfrm>
            <a:off x="5939790" y="1050290"/>
            <a:ext cx="2791460" cy="3249295"/>
          </a:xfrm>
          <a:prstGeom prst="rect">
            <a:avLst/>
          </a:prstGeom>
        </p:spPr>
      </p:pic>
      <p:pic>
        <p:nvPicPr>
          <p:cNvPr id="2" name="图片 1"/>
          <p:cNvPicPr>
            <a:picLocks noChangeAspect="1"/>
          </p:cNvPicPr>
          <p:nvPr/>
        </p:nvPicPr>
        <p:blipFill rotWithShape="1">
          <a:blip r:embed="rId5"/>
          <a:srcRect b="19896"/>
          <a:stretch>
            <a:fillRect/>
          </a:stretch>
        </p:blipFill>
        <p:spPr>
          <a:xfrm>
            <a:off x="584543" y="1995736"/>
            <a:ext cx="4723714" cy="2385199"/>
          </a:xfrm>
          <a:prstGeom prst="rect">
            <a:avLst/>
          </a:prstGeom>
        </p:spPr>
      </p:pic>
      <p:sp>
        <p:nvSpPr>
          <p:cNvPr id="9" name="椭圆 8"/>
          <p:cNvSpPr/>
          <p:nvPr/>
        </p:nvSpPr>
        <p:spPr>
          <a:xfrm>
            <a:off x="3923976" y="3579624"/>
            <a:ext cx="733888" cy="20809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7" name="TextBox 30"/>
          <p:cNvSpPr txBox="1"/>
          <p:nvPr/>
        </p:nvSpPr>
        <p:spPr>
          <a:xfrm>
            <a:off x="512445" y="1203325"/>
            <a:ext cx="5427345" cy="521970"/>
          </a:xfrm>
          <a:prstGeom prst="rect">
            <a:avLst/>
          </a:prstGeom>
          <a:noFill/>
        </p:spPr>
        <p:txBody>
          <a:bodyPr wrap="square" rtlCol="0">
            <a:spAutoFit/>
          </a:bodyPr>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模型复杂度越来越高，特征越来越抽象，健壮性越来越强，可解释性越来越差。</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4732412" y="1851849"/>
            <a:ext cx="576064" cy="261610"/>
          </a:xfrm>
          <a:prstGeom prst="rect">
            <a:avLst/>
          </a:prstGeom>
          <a:noFill/>
        </p:spPr>
        <p:txBody>
          <a:bodyPr wrap="square" rtlCol="0">
            <a:spAutoFit/>
          </a:bodyPr>
          <a:p>
            <a:r>
              <a:rPr lang="en-US" altLang="zh-CN" sz="1100" dirty="0">
                <a:latin typeface="华文宋体" panose="02010600040101010101" pitchFamily="2" charset="-122"/>
                <a:ea typeface="华文宋体" panose="02010600040101010101" pitchFamily="2" charset="-122"/>
              </a:rPr>
              <a:t>[1]</a:t>
            </a:r>
            <a:endParaRPr lang="zh-CN" altLang="en-US" sz="1100" dirty="0">
              <a:latin typeface="华文宋体" panose="02010600040101010101" pitchFamily="2" charset="-122"/>
              <a:ea typeface="华文宋体" panose="02010600040101010101" pitchFamily="2" charset="-122"/>
            </a:endParaRPr>
          </a:p>
        </p:txBody>
      </p:sp>
      <p:sp>
        <p:nvSpPr>
          <p:cNvPr id="11" name="文本框 10"/>
          <p:cNvSpPr txBox="1"/>
          <p:nvPr/>
        </p:nvSpPr>
        <p:spPr>
          <a:xfrm>
            <a:off x="8459862" y="941894"/>
            <a:ext cx="576064" cy="260350"/>
          </a:xfrm>
          <a:prstGeom prst="rect">
            <a:avLst/>
          </a:prstGeom>
          <a:noFill/>
        </p:spPr>
        <p:txBody>
          <a:bodyPr wrap="square" rtlCol="0">
            <a:spAutoFit/>
          </a:bodyPr>
          <a:p>
            <a:r>
              <a:rPr lang="en-US" altLang="zh-CN" sz="1100" dirty="0">
                <a:latin typeface="华文宋体" panose="02010600040101010101" pitchFamily="2" charset="-122"/>
                <a:ea typeface="华文宋体" panose="02010600040101010101" pitchFamily="2" charset="-122"/>
              </a:rPr>
              <a:t>[2]</a:t>
            </a:r>
            <a:endParaRPr lang="zh-CN" altLang="en-US" sz="1100" dirty="0">
              <a:latin typeface="华文宋体" panose="02010600040101010101" pitchFamily="2" charset="-122"/>
              <a:ea typeface="华文宋体"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467360" y="1203325"/>
            <a:ext cx="8119110" cy="583565"/>
          </a:xfrm>
          <a:prstGeom prst="rect">
            <a:avLst/>
          </a:prstGeom>
          <a:noFill/>
        </p:spPr>
        <p:txBody>
          <a:bodyPr wrap="square" rtlCol="0">
            <a:spAutoFit/>
          </a:bodyPr>
          <a:lstStyle/>
          <a:p>
            <a:pPr algn="l"/>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课程资源</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7" name="TextBox 30"/>
          <p:cNvSpPr txBox="1"/>
          <p:nvPr/>
        </p:nvSpPr>
        <p:spPr>
          <a:xfrm>
            <a:off x="467360" y="1707515"/>
            <a:ext cx="6852285" cy="2461260"/>
          </a:xfrm>
          <a:prstGeom prst="rect">
            <a:avLst/>
          </a:prstGeom>
          <a:noFill/>
        </p:spPr>
        <p:txBody>
          <a:bodyPr wrap="square" rtlCol="0">
            <a:spAutoFit/>
          </a:bodyPr>
          <a:p>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课程</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PPT</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，代码等将</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于</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Github</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同步更新：</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https://github.com/BestAnHongjun/ICDC-Department-training</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课程回放将于直播结束三天内上传至</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bilibili</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平台：</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https://space.bilibili.com/425295059</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学习交流、问题指正请联系：</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an.hongjun@foxmail.com</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rotWithShape="1">
          <a:blip r:embed="rId4" cstate="print">
            <a:extLst>
              <a:ext uri="{28A0092B-C50C-407E-A947-70E740481C1C}">
                <a14:useLocalDpi xmlns:a14="http://schemas.microsoft.com/office/drawing/2010/main" val="0"/>
              </a:ext>
            </a:extLst>
          </a:blip>
          <a:srcRect l="21944" t="28860" r="20161" b="29001"/>
          <a:stretch>
            <a:fillRect/>
          </a:stretch>
        </p:blipFill>
        <p:spPr>
          <a:xfrm>
            <a:off x="6948170" y="1708150"/>
            <a:ext cx="1668145" cy="1725295"/>
          </a:xfrm>
          <a:prstGeom prst="rect">
            <a:avLst/>
          </a:prstGeom>
        </p:spPr>
      </p:pic>
      <p:sp>
        <p:nvSpPr>
          <p:cNvPr id="12" name="文本框 11"/>
          <p:cNvSpPr txBox="1"/>
          <p:nvPr/>
        </p:nvSpPr>
        <p:spPr>
          <a:xfrm>
            <a:off x="7092315" y="3436620"/>
            <a:ext cx="1741805" cy="368300"/>
          </a:xfrm>
          <a:prstGeom prst="rect">
            <a:avLst/>
          </a:prstGeom>
          <a:noFill/>
        </p:spPr>
        <p:txBody>
          <a:bodyPr wrap="square" rtlCol="0">
            <a:spAutoFit/>
          </a:bodyPr>
          <a:p>
            <a:r>
              <a:rPr lang="en-US" altLang="zh-CN" dirty="0"/>
              <a:t>bilibili</a:t>
            </a:r>
            <a:r>
              <a:rPr lang="zh-CN" altLang="en-US" dirty="0"/>
              <a:t>主页</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1005403" cy="338554"/>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分享计划</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graphicFrame>
        <p:nvGraphicFramePr>
          <p:cNvPr id="4" name="表格 3"/>
          <p:cNvGraphicFramePr>
            <a:graphicFrameLocks noGrp="1"/>
          </p:cNvGraphicFramePr>
          <p:nvPr/>
        </p:nvGraphicFramePr>
        <p:xfrm>
          <a:off x="433754" y="1212450"/>
          <a:ext cx="8352155" cy="3231508"/>
        </p:xfrm>
        <a:graphic>
          <a:graphicData uri="http://schemas.openxmlformats.org/drawingml/2006/table">
            <a:tbl>
              <a:tblPr>
                <a:tableStyleId>{BC89EF96-8CEA-46FF-86C4-4CE0E7609802}</a:tableStyleId>
              </a:tblPr>
              <a:tblGrid>
                <a:gridCol w="1599349"/>
                <a:gridCol w="2466970"/>
                <a:gridCol w="2466970"/>
                <a:gridCol w="1317110"/>
                <a:gridCol w="501756"/>
              </a:tblGrid>
              <a:tr h="174320">
                <a:tc>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章节</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课题名称</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l" fontAlgn="ctr"/>
                      <a:r>
                        <a:rPr lang="zh-CN" altLang="en-US" sz="1000" u="none" strike="noStrike">
                          <a:effectLst/>
                          <a:latin typeface="华文宋体" panose="02010600040101010101" pitchFamily="2" charset="-122"/>
                          <a:ea typeface="华文宋体" panose="02010600040101010101" pitchFamily="2" charset="-122"/>
                        </a:rPr>
                        <a:t>课程目标</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zh-CN" altLang="en-US" sz="1000" u="none" strike="noStrike" dirty="0">
                          <a:effectLst/>
                          <a:latin typeface="华文宋体" panose="02010600040101010101" pitchFamily="2" charset="-122"/>
                          <a:ea typeface="华文宋体" panose="02010600040101010101" pitchFamily="2" charset="-122"/>
                        </a:rPr>
                        <a:t>预计时间</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主讲</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r>
              <a:tr h="341315">
                <a:tc rowSpan="3">
                  <a:txBody>
                    <a:bodyPr/>
                    <a:lstStyle/>
                    <a:p>
                      <a:pPr algn="ctr" fontAlgn="ctr"/>
                      <a:r>
                        <a:rPr lang="zh-CN" altLang="en-US" sz="1000" u="none" strike="noStrike" dirty="0">
                          <a:effectLst/>
                          <a:latin typeface="华文宋体" panose="02010600040101010101" pitchFamily="2" charset="-122"/>
                          <a:ea typeface="华文宋体" panose="02010600040101010101" pitchFamily="2" charset="-122"/>
                        </a:rPr>
                        <a:t>第一章：计算机视觉基础课程</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计算机视觉导论</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l" fontAlgn="ctr"/>
                      <a:r>
                        <a:rPr lang="en-US" altLang="zh-CN" sz="1000" u="none" strike="noStrike">
                          <a:effectLst/>
                          <a:latin typeface="华文宋体" panose="02010600040101010101" pitchFamily="2" charset="-122"/>
                          <a:ea typeface="华文宋体" panose="02010600040101010101" pitchFamily="2" charset="-122"/>
                        </a:rPr>
                        <a:t>1.</a:t>
                      </a:r>
                      <a:r>
                        <a:rPr lang="zh-CN" altLang="en-US" sz="1000" u="none" strike="noStrike">
                          <a:effectLst/>
                          <a:latin typeface="华文宋体" panose="02010600040101010101" pitchFamily="2" charset="-122"/>
                          <a:ea typeface="华文宋体" panose="02010600040101010101" pitchFamily="2" charset="-122"/>
                        </a:rPr>
                        <a:t>定性认识计算机视觉的基本任务</a:t>
                      </a:r>
                      <a:br>
                        <a:rPr lang="zh-CN" altLang="en-US" sz="1000" u="none" strike="noStrike">
                          <a:effectLst/>
                          <a:latin typeface="华文宋体" panose="02010600040101010101" pitchFamily="2" charset="-122"/>
                          <a:ea typeface="华文宋体" panose="02010600040101010101" pitchFamily="2" charset="-122"/>
                        </a:rPr>
                      </a:br>
                      <a:r>
                        <a:rPr lang="en-US" altLang="zh-CN" sz="1000" u="none" strike="noStrike">
                          <a:effectLst/>
                          <a:latin typeface="华文宋体" panose="02010600040101010101" pitchFamily="2" charset="-122"/>
                          <a:ea typeface="华文宋体" panose="02010600040101010101" pitchFamily="2" charset="-122"/>
                        </a:rPr>
                        <a:t>2.</a:t>
                      </a:r>
                      <a:r>
                        <a:rPr lang="zh-CN" altLang="en-US" sz="1000" u="none" strike="noStrike">
                          <a:effectLst/>
                          <a:latin typeface="华文宋体" panose="02010600040101010101" pitchFamily="2" charset="-122"/>
                          <a:ea typeface="华文宋体" panose="02010600040101010101" pitchFamily="2" charset="-122"/>
                        </a:rPr>
                        <a:t>定性认识计算机视觉的主要方法学</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en-US" altLang="zh-CN" sz="1000" u="none" strike="noStrike" dirty="0">
                          <a:effectLst/>
                          <a:latin typeface="华文宋体" panose="02010600040101010101" pitchFamily="2" charset="-122"/>
                          <a:ea typeface="华文宋体" panose="02010600040101010101" pitchFamily="2" charset="-122"/>
                        </a:rPr>
                        <a:t>2022.2.14 </a:t>
                      </a:r>
                      <a:r>
                        <a:rPr lang="zh-CN" altLang="en-US" sz="1000" u="none" strike="noStrike" dirty="0">
                          <a:effectLst/>
                          <a:latin typeface="华文宋体" panose="02010600040101010101" pitchFamily="2" charset="-122"/>
                          <a:ea typeface="华文宋体" panose="02010600040101010101" pitchFamily="2" charset="-122"/>
                        </a:rPr>
                        <a:t>周一 </a:t>
                      </a:r>
                      <a:r>
                        <a:rPr lang="en-US" altLang="zh-CN" sz="1000" u="none" strike="noStrike" dirty="0">
                          <a:effectLst/>
                          <a:latin typeface="华文宋体" panose="02010600040101010101" pitchFamily="2" charset="-122"/>
                          <a:ea typeface="华文宋体" panose="02010600040101010101" pitchFamily="2" charset="-122"/>
                        </a:rPr>
                        <a:t>20:00</a:t>
                      </a:r>
                      <a:endParaRPr lang="en-US" altLang="zh-CN"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rowSpan="3">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安泓郡</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r>
              <a:tr h="341315">
                <a:tc vMerge="1">
                  <a:tcPr/>
                </a:tc>
                <a:tc>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计算机图形学基础</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l" fontAlgn="ctr"/>
                      <a:r>
                        <a:rPr lang="en-US" altLang="zh-CN" sz="1000" u="none" strike="noStrike">
                          <a:effectLst/>
                          <a:latin typeface="华文宋体" panose="02010600040101010101" pitchFamily="2" charset="-122"/>
                          <a:ea typeface="华文宋体" panose="02010600040101010101" pitchFamily="2" charset="-122"/>
                        </a:rPr>
                        <a:t>1.</a:t>
                      </a:r>
                      <a:r>
                        <a:rPr lang="zh-CN" altLang="en-US" sz="1000" u="none" strike="noStrike">
                          <a:effectLst/>
                          <a:latin typeface="华文宋体" panose="02010600040101010101" pitchFamily="2" charset="-122"/>
                          <a:ea typeface="华文宋体" panose="02010600040101010101" pitchFamily="2" charset="-122"/>
                        </a:rPr>
                        <a:t>了解图像在计算机中的存储与计算方法</a:t>
                      </a:r>
                      <a:br>
                        <a:rPr lang="zh-CN" altLang="en-US" sz="1000" u="none" strike="noStrike">
                          <a:effectLst/>
                          <a:latin typeface="华文宋体" panose="02010600040101010101" pitchFamily="2" charset="-122"/>
                          <a:ea typeface="华文宋体" panose="02010600040101010101" pitchFamily="2" charset="-122"/>
                        </a:rPr>
                      </a:br>
                      <a:r>
                        <a:rPr lang="en-US" altLang="zh-CN" sz="1000" u="none" strike="noStrike">
                          <a:effectLst/>
                          <a:latin typeface="华文宋体" panose="02010600040101010101" pitchFamily="2" charset="-122"/>
                          <a:ea typeface="华文宋体" panose="02010600040101010101" pitchFamily="2" charset="-122"/>
                        </a:rPr>
                        <a:t>2.</a:t>
                      </a:r>
                      <a:r>
                        <a:rPr lang="zh-CN" altLang="en-US" sz="1000" u="none" strike="noStrike">
                          <a:effectLst/>
                          <a:latin typeface="华文宋体" panose="02010600040101010101" pitchFamily="2" charset="-122"/>
                          <a:ea typeface="华文宋体" panose="02010600040101010101" pitchFamily="2" charset="-122"/>
                        </a:rPr>
                        <a:t>掌握图像的基本处理方法与常用算法</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en-US" altLang="zh-CN" sz="1000" u="none" strike="noStrike">
                          <a:effectLst/>
                          <a:latin typeface="华文宋体" panose="02010600040101010101" pitchFamily="2" charset="-122"/>
                          <a:ea typeface="华文宋体" panose="02010600040101010101" pitchFamily="2" charset="-122"/>
                        </a:rPr>
                        <a:t>2022.2.23 </a:t>
                      </a:r>
                      <a:r>
                        <a:rPr lang="zh-CN" altLang="en-US" sz="1000" u="none" strike="noStrike">
                          <a:effectLst/>
                          <a:latin typeface="华文宋体" panose="02010600040101010101" pitchFamily="2" charset="-122"/>
                          <a:ea typeface="华文宋体" panose="02010600040101010101" pitchFamily="2" charset="-122"/>
                        </a:rPr>
                        <a:t>周三 </a:t>
                      </a:r>
                      <a:r>
                        <a:rPr lang="en-US" altLang="zh-CN" sz="1000" u="none" strike="noStrike">
                          <a:effectLst/>
                          <a:latin typeface="华文宋体" panose="02010600040101010101" pitchFamily="2" charset="-122"/>
                          <a:ea typeface="华文宋体" panose="02010600040101010101" pitchFamily="2" charset="-122"/>
                        </a:rPr>
                        <a:t>20:00</a:t>
                      </a:r>
                      <a:endParaRPr lang="en-US" altLang="zh-CN"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vMerge="1">
                  <a:tcPr/>
                </a:tc>
              </a:tr>
              <a:tr h="341315">
                <a:tc vMerge="1">
                  <a:tcPr/>
                </a:tc>
                <a:tc>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计算机图形学基础实验</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l" fontAlgn="ctr"/>
                      <a:r>
                        <a:rPr lang="en-US" altLang="zh-CN" sz="1000" u="none" strike="noStrike">
                          <a:effectLst/>
                          <a:latin typeface="华文宋体" panose="02010600040101010101" pitchFamily="2" charset="-122"/>
                          <a:ea typeface="华文宋体" panose="02010600040101010101" pitchFamily="2" charset="-122"/>
                        </a:rPr>
                        <a:t>1.</a:t>
                      </a:r>
                      <a:r>
                        <a:rPr lang="zh-CN" altLang="en-US" sz="1000" u="none" strike="noStrike">
                          <a:effectLst/>
                          <a:latin typeface="华文宋体" panose="02010600040101010101" pitchFamily="2" charset="-122"/>
                          <a:ea typeface="华文宋体" panose="02010600040101010101" pitchFamily="2" charset="-122"/>
                        </a:rPr>
                        <a:t>认识</a:t>
                      </a:r>
                      <a:r>
                        <a:rPr lang="en-US" altLang="zh-CN" sz="1000" u="none" strike="noStrike">
                          <a:effectLst/>
                          <a:latin typeface="华文宋体" panose="02010600040101010101" pitchFamily="2" charset="-122"/>
                          <a:ea typeface="华文宋体" panose="02010600040101010101" pitchFamily="2" charset="-122"/>
                        </a:rPr>
                        <a:t>OpenCV</a:t>
                      </a:r>
                      <a:r>
                        <a:rPr lang="zh-CN" altLang="en-US" sz="1000" u="none" strike="noStrike">
                          <a:effectLst/>
                          <a:latin typeface="华文宋体" panose="02010600040101010101" pitchFamily="2" charset="-122"/>
                          <a:ea typeface="华文宋体" panose="02010600040101010101" pitchFamily="2" charset="-122"/>
                        </a:rPr>
                        <a:t>工具</a:t>
                      </a:r>
                      <a:br>
                        <a:rPr lang="zh-CN" altLang="en-US" sz="1000" u="none" strike="noStrike">
                          <a:effectLst/>
                          <a:latin typeface="华文宋体" panose="02010600040101010101" pitchFamily="2" charset="-122"/>
                          <a:ea typeface="华文宋体" panose="02010600040101010101" pitchFamily="2" charset="-122"/>
                        </a:rPr>
                      </a:br>
                      <a:r>
                        <a:rPr lang="en-US" altLang="zh-CN" sz="1000" u="none" strike="noStrike">
                          <a:effectLst/>
                          <a:latin typeface="华文宋体" panose="02010600040101010101" pitchFamily="2" charset="-122"/>
                          <a:ea typeface="华文宋体" panose="02010600040101010101" pitchFamily="2" charset="-122"/>
                        </a:rPr>
                        <a:t>2.</a:t>
                      </a:r>
                      <a:r>
                        <a:rPr lang="zh-CN" altLang="en-US" sz="1000" u="none" strike="noStrike">
                          <a:effectLst/>
                          <a:latin typeface="华文宋体" panose="02010600040101010101" pitchFamily="2" charset="-122"/>
                          <a:ea typeface="华文宋体" panose="02010600040101010101" pitchFamily="2" charset="-122"/>
                        </a:rPr>
                        <a:t>编程实现图像处理的常用算法</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en-US" altLang="zh-CN" sz="1000" u="none" strike="noStrike">
                          <a:effectLst/>
                          <a:latin typeface="华文宋体" panose="02010600040101010101" pitchFamily="2" charset="-122"/>
                          <a:ea typeface="华文宋体" panose="02010600040101010101" pitchFamily="2" charset="-122"/>
                        </a:rPr>
                        <a:t>2022.2.27 </a:t>
                      </a:r>
                      <a:r>
                        <a:rPr lang="zh-CN" altLang="en-US" sz="1000" u="none" strike="noStrike">
                          <a:effectLst/>
                          <a:latin typeface="华文宋体" panose="02010600040101010101" pitchFamily="2" charset="-122"/>
                          <a:ea typeface="华文宋体" panose="02010600040101010101" pitchFamily="2" charset="-122"/>
                        </a:rPr>
                        <a:t>周日 </a:t>
                      </a:r>
                      <a:r>
                        <a:rPr lang="en-US" altLang="zh-CN" sz="1000" u="none" strike="noStrike">
                          <a:effectLst/>
                          <a:latin typeface="华文宋体" panose="02010600040101010101" pitchFamily="2" charset="-122"/>
                          <a:ea typeface="华文宋体" panose="02010600040101010101" pitchFamily="2" charset="-122"/>
                        </a:rPr>
                        <a:t>20:00</a:t>
                      </a:r>
                      <a:endParaRPr lang="en-US" altLang="zh-CN"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vMerge="1">
                  <a:tcPr/>
                </a:tc>
              </a:tr>
              <a:tr h="675306">
                <a:tc rowSpan="4">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第二章：计算机视觉 </a:t>
                      </a:r>
                      <a:r>
                        <a:rPr lang="en-US" altLang="zh-CN" sz="1000" u="none" strike="noStrike">
                          <a:effectLst/>
                          <a:latin typeface="华文宋体" panose="02010600040101010101" pitchFamily="2" charset="-122"/>
                          <a:ea typeface="华文宋体" panose="02010600040101010101" pitchFamily="2" charset="-122"/>
                        </a:rPr>
                        <a:t>- </a:t>
                      </a:r>
                      <a:r>
                        <a:rPr lang="zh-CN" altLang="en-US" sz="1000" u="none" strike="noStrike">
                          <a:effectLst/>
                          <a:latin typeface="华文宋体" panose="02010600040101010101" pitchFamily="2" charset="-122"/>
                          <a:ea typeface="华文宋体" panose="02010600040101010101" pitchFamily="2" charset="-122"/>
                        </a:rPr>
                        <a:t>图像多分类任务课程</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卷积神经网络初步</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l" fontAlgn="ctr"/>
                      <a:r>
                        <a:rPr lang="en-US" altLang="zh-CN" sz="1000" u="none" strike="noStrike">
                          <a:effectLst/>
                          <a:latin typeface="华文宋体" panose="02010600040101010101" pitchFamily="2" charset="-122"/>
                          <a:ea typeface="华文宋体" panose="02010600040101010101" pitchFamily="2" charset="-122"/>
                        </a:rPr>
                        <a:t>1.</a:t>
                      </a:r>
                      <a:r>
                        <a:rPr lang="zh-CN" altLang="en-US" sz="1000" u="none" strike="noStrike">
                          <a:effectLst/>
                          <a:latin typeface="华文宋体" panose="02010600040101010101" pitchFamily="2" charset="-122"/>
                          <a:ea typeface="华文宋体" panose="02010600040101010101" pitchFamily="2" charset="-122"/>
                        </a:rPr>
                        <a:t>进一步明确图像分类任务的目标</a:t>
                      </a:r>
                      <a:br>
                        <a:rPr lang="zh-CN" altLang="en-US" sz="1000" u="none" strike="noStrike">
                          <a:effectLst/>
                          <a:latin typeface="华文宋体" panose="02010600040101010101" pitchFamily="2" charset="-122"/>
                          <a:ea typeface="华文宋体" panose="02010600040101010101" pitchFamily="2" charset="-122"/>
                        </a:rPr>
                      </a:br>
                      <a:r>
                        <a:rPr lang="en-US" altLang="zh-CN" sz="1000" u="none" strike="noStrike">
                          <a:effectLst/>
                          <a:latin typeface="华文宋体" panose="02010600040101010101" pitchFamily="2" charset="-122"/>
                          <a:ea typeface="华文宋体" panose="02010600040101010101" pitchFamily="2" charset="-122"/>
                        </a:rPr>
                        <a:t>2.</a:t>
                      </a:r>
                      <a:r>
                        <a:rPr lang="zh-CN" altLang="en-US" sz="1000" u="none" strike="noStrike">
                          <a:effectLst/>
                          <a:latin typeface="华文宋体" panose="02010600040101010101" pitchFamily="2" charset="-122"/>
                          <a:ea typeface="华文宋体" panose="02010600040101010101" pitchFamily="2" charset="-122"/>
                        </a:rPr>
                        <a:t>定性认识卷积神经网络是如何提取图像特征的，学习卷积、池化等基本算子</a:t>
                      </a:r>
                      <a:br>
                        <a:rPr lang="zh-CN" altLang="en-US" sz="1000" u="none" strike="noStrike">
                          <a:effectLst/>
                          <a:latin typeface="华文宋体" panose="02010600040101010101" pitchFamily="2" charset="-122"/>
                          <a:ea typeface="华文宋体" panose="02010600040101010101" pitchFamily="2" charset="-122"/>
                        </a:rPr>
                      </a:br>
                      <a:r>
                        <a:rPr lang="en-US" altLang="zh-CN" sz="1000" u="none" strike="noStrike">
                          <a:effectLst/>
                          <a:latin typeface="华文宋体" panose="02010600040101010101" pitchFamily="2" charset="-122"/>
                          <a:ea typeface="华文宋体" panose="02010600040101010101" pitchFamily="2" charset="-122"/>
                        </a:rPr>
                        <a:t>3.</a:t>
                      </a:r>
                      <a:r>
                        <a:rPr lang="zh-CN" altLang="en-US" sz="1000" u="none" strike="noStrike">
                          <a:effectLst/>
                          <a:latin typeface="华文宋体" panose="02010600040101010101" pitchFamily="2" charset="-122"/>
                          <a:ea typeface="华文宋体" panose="02010600040101010101" pitchFamily="2" charset="-122"/>
                        </a:rPr>
                        <a:t>常用卷积神经网络介绍</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en-US" altLang="zh-CN" sz="1000" u="none" strike="noStrike">
                          <a:effectLst/>
                          <a:latin typeface="华文宋体" panose="02010600040101010101" pitchFamily="2" charset="-122"/>
                          <a:ea typeface="华文宋体" panose="02010600040101010101" pitchFamily="2" charset="-122"/>
                        </a:rPr>
                        <a:t>2022.3.6 </a:t>
                      </a:r>
                      <a:r>
                        <a:rPr lang="zh-CN" altLang="en-US" sz="1000" u="none" strike="noStrike">
                          <a:effectLst/>
                          <a:latin typeface="华文宋体" panose="02010600040101010101" pitchFamily="2" charset="-122"/>
                          <a:ea typeface="华文宋体" panose="02010600040101010101" pitchFamily="2" charset="-122"/>
                        </a:rPr>
                        <a:t>周日 </a:t>
                      </a:r>
                      <a:r>
                        <a:rPr lang="en-US" altLang="zh-CN" sz="1000" u="none" strike="noStrike">
                          <a:effectLst/>
                          <a:latin typeface="华文宋体" panose="02010600040101010101" pitchFamily="2" charset="-122"/>
                          <a:ea typeface="华文宋体" panose="02010600040101010101" pitchFamily="2" charset="-122"/>
                        </a:rPr>
                        <a:t>20:00</a:t>
                      </a:r>
                      <a:endParaRPr lang="en-US" altLang="zh-CN"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rowSpan="4">
                  <a:txBody>
                    <a:bodyPr/>
                    <a:lstStyle/>
                    <a:p>
                      <a:pPr algn="ctr" fontAlgn="ctr"/>
                      <a:r>
                        <a:rPr lang="zh-CN" altLang="en-US" sz="1000" u="none" strike="noStrike" dirty="0">
                          <a:effectLst/>
                          <a:latin typeface="华文宋体" panose="02010600040101010101" pitchFamily="2" charset="-122"/>
                          <a:ea typeface="华文宋体" panose="02010600040101010101" pitchFamily="2" charset="-122"/>
                        </a:rPr>
                        <a:t>臧景奇</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r>
              <a:tr h="174320">
                <a:tc vMerge="1">
                  <a:tcPr/>
                </a:tc>
                <a:tc>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数据集读取与切分</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l" fontAlgn="ctr"/>
                      <a:r>
                        <a:rPr lang="en-US" altLang="zh-CN" sz="1000" u="none" strike="noStrike">
                          <a:effectLst/>
                          <a:latin typeface="华文宋体" panose="02010600040101010101" pitchFamily="2" charset="-122"/>
                          <a:ea typeface="华文宋体" panose="02010600040101010101" pitchFamily="2" charset="-122"/>
                        </a:rPr>
                        <a:t>1.</a:t>
                      </a:r>
                      <a:r>
                        <a:rPr lang="zh-CN" altLang="en-US" sz="1000" u="none" strike="noStrike">
                          <a:effectLst/>
                          <a:latin typeface="华文宋体" panose="02010600040101010101" pitchFamily="2" charset="-122"/>
                          <a:ea typeface="华文宋体" panose="02010600040101010101" pitchFamily="2" charset="-122"/>
                        </a:rPr>
                        <a:t>学习设计适合网络训练的</a:t>
                      </a:r>
                      <a:r>
                        <a:rPr lang="en-US" altLang="zh-CN" sz="1000" u="none" strike="noStrike">
                          <a:effectLst/>
                          <a:latin typeface="华文宋体" panose="02010600040101010101" pitchFamily="2" charset="-122"/>
                          <a:ea typeface="华文宋体" panose="02010600040101010101" pitchFamily="2" charset="-122"/>
                        </a:rPr>
                        <a:t>DataLoader</a:t>
                      </a:r>
                      <a:endParaRPr lang="en-US" altLang="zh-CN"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en-US" altLang="zh-CN" sz="1000" u="none" strike="noStrike">
                          <a:effectLst/>
                          <a:latin typeface="华文宋体" panose="02010600040101010101" pitchFamily="2" charset="-122"/>
                          <a:ea typeface="华文宋体" panose="02010600040101010101" pitchFamily="2" charset="-122"/>
                        </a:rPr>
                        <a:t>2022.3.13 </a:t>
                      </a:r>
                      <a:r>
                        <a:rPr lang="zh-CN" altLang="en-US" sz="1000" u="none" strike="noStrike">
                          <a:effectLst/>
                          <a:latin typeface="华文宋体" panose="02010600040101010101" pitchFamily="2" charset="-122"/>
                          <a:ea typeface="华文宋体" panose="02010600040101010101" pitchFamily="2" charset="-122"/>
                        </a:rPr>
                        <a:t>周日 </a:t>
                      </a:r>
                      <a:r>
                        <a:rPr lang="en-US" altLang="zh-CN" sz="1000" u="none" strike="noStrike">
                          <a:effectLst/>
                          <a:latin typeface="华文宋体" panose="02010600040101010101" pitchFamily="2" charset="-122"/>
                          <a:ea typeface="华文宋体" panose="02010600040101010101" pitchFamily="2" charset="-122"/>
                        </a:rPr>
                        <a:t>20:00</a:t>
                      </a:r>
                      <a:endParaRPr lang="en-US" altLang="zh-CN"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vMerge="1">
                  <a:tcPr/>
                </a:tc>
              </a:tr>
              <a:tr h="1009297">
                <a:tc vMerge="1">
                  <a:tcPr/>
                </a:tc>
                <a:tc>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图像分类网络搭建</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l" fontAlgn="ctr"/>
                      <a:r>
                        <a:rPr lang="en-US" altLang="zh-CN" sz="1000" u="none" strike="noStrike">
                          <a:effectLst/>
                          <a:latin typeface="华文宋体" panose="02010600040101010101" pitchFamily="2" charset="-122"/>
                          <a:ea typeface="华文宋体" panose="02010600040101010101" pitchFamily="2" charset="-122"/>
                        </a:rPr>
                        <a:t>1.</a:t>
                      </a:r>
                      <a:r>
                        <a:rPr lang="zh-CN" altLang="en-US" sz="1000" u="none" strike="noStrike">
                          <a:effectLst/>
                          <a:latin typeface="华文宋体" panose="02010600040101010101" pitchFamily="2" charset="-122"/>
                          <a:ea typeface="华文宋体" panose="02010600040101010101" pitchFamily="2" charset="-122"/>
                        </a:rPr>
                        <a:t>初步认识</a:t>
                      </a:r>
                      <a:r>
                        <a:rPr lang="en-US" altLang="zh-CN" sz="1000" u="none" strike="noStrike">
                          <a:effectLst/>
                          <a:latin typeface="华文宋体" panose="02010600040101010101" pitchFamily="2" charset="-122"/>
                          <a:ea typeface="华文宋体" panose="02010600040101010101" pitchFamily="2" charset="-122"/>
                        </a:rPr>
                        <a:t>Pytorch</a:t>
                      </a:r>
                      <a:br>
                        <a:rPr lang="en-US" altLang="zh-CN" sz="1000" u="none" strike="noStrike">
                          <a:effectLst/>
                          <a:latin typeface="华文宋体" panose="02010600040101010101" pitchFamily="2" charset="-122"/>
                          <a:ea typeface="华文宋体" panose="02010600040101010101" pitchFamily="2" charset="-122"/>
                        </a:rPr>
                      </a:br>
                      <a:r>
                        <a:rPr lang="en-US" altLang="zh-CN" sz="1000" u="none" strike="noStrike">
                          <a:effectLst/>
                          <a:latin typeface="华文宋体" panose="02010600040101010101" pitchFamily="2" charset="-122"/>
                          <a:ea typeface="华文宋体" panose="02010600040101010101" pitchFamily="2" charset="-122"/>
                        </a:rPr>
                        <a:t>2.</a:t>
                      </a:r>
                      <a:r>
                        <a:rPr lang="zh-CN" altLang="en-US" sz="1000" u="none" strike="noStrike">
                          <a:effectLst/>
                          <a:latin typeface="华文宋体" panose="02010600040101010101" pitchFamily="2" charset="-122"/>
                          <a:ea typeface="华文宋体" panose="02010600040101010101" pitchFamily="2" charset="-122"/>
                        </a:rPr>
                        <a:t>学习如何使用</a:t>
                      </a:r>
                      <a:r>
                        <a:rPr lang="en-US" altLang="zh-CN" sz="1000" u="none" strike="noStrike">
                          <a:effectLst/>
                          <a:latin typeface="华文宋体" panose="02010600040101010101" pitchFamily="2" charset="-122"/>
                          <a:ea typeface="华文宋体" panose="02010600040101010101" pitchFamily="2" charset="-122"/>
                        </a:rPr>
                        <a:t>Pytorch</a:t>
                      </a:r>
                      <a:r>
                        <a:rPr lang="zh-CN" altLang="en-US" sz="1000" u="none" strike="noStrike">
                          <a:effectLst/>
                          <a:latin typeface="华文宋体" panose="02010600040101010101" pitchFamily="2" charset="-122"/>
                          <a:ea typeface="华文宋体" panose="02010600040101010101" pitchFamily="2" charset="-122"/>
                        </a:rPr>
                        <a:t>封装的卷积、池化、全连接模块</a:t>
                      </a:r>
                      <a:br>
                        <a:rPr lang="zh-CN" altLang="en-US" sz="1000" u="none" strike="noStrike">
                          <a:effectLst/>
                          <a:latin typeface="华文宋体" panose="02010600040101010101" pitchFamily="2" charset="-122"/>
                          <a:ea typeface="华文宋体" panose="02010600040101010101" pitchFamily="2" charset="-122"/>
                        </a:rPr>
                      </a:br>
                      <a:r>
                        <a:rPr lang="en-US" altLang="zh-CN" sz="1000" u="none" strike="noStrike">
                          <a:effectLst/>
                          <a:latin typeface="华文宋体" panose="02010600040101010101" pitchFamily="2" charset="-122"/>
                          <a:ea typeface="华文宋体" panose="02010600040101010101" pitchFamily="2" charset="-122"/>
                        </a:rPr>
                        <a:t>3.</a:t>
                      </a:r>
                      <a:r>
                        <a:rPr lang="zh-CN" altLang="en-US" sz="1000" u="none" strike="noStrike">
                          <a:effectLst/>
                          <a:latin typeface="华文宋体" panose="02010600040101010101" pitchFamily="2" charset="-122"/>
                          <a:ea typeface="华文宋体" panose="02010600040101010101" pitchFamily="2" charset="-122"/>
                        </a:rPr>
                        <a:t>学习使用</a:t>
                      </a:r>
                      <a:r>
                        <a:rPr lang="en-US" altLang="zh-CN" sz="1000" u="none" strike="noStrike">
                          <a:effectLst/>
                          <a:latin typeface="华文宋体" panose="02010600040101010101" pitchFamily="2" charset="-122"/>
                          <a:ea typeface="华文宋体" panose="02010600040101010101" pitchFamily="2" charset="-122"/>
                        </a:rPr>
                        <a:t>torchvision.models</a:t>
                      </a:r>
                      <a:r>
                        <a:rPr lang="zh-CN" altLang="en-US" sz="1000" u="none" strike="noStrike">
                          <a:effectLst/>
                          <a:latin typeface="华文宋体" panose="02010600040101010101" pitchFamily="2" charset="-122"/>
                          <a:ea typeface="华文宋体" panose="02010600040101010101" pitchFamily="2" charset="-122"/>
                        </a:rPr>
                        <a:t>中的预训练模型</a:t>
                      </a:r>
                      <a:br>
                        <a:rPr lang="zh-CN" altLang="en-US" sz="1000" u="none" strike="noStrike">
                          <a:effectLst/>
                          <a:latin typeface="华文宋体" panose="02010600040101010101" pitchFamily="2" charset="-122"/>
                          <a:ea typeface="华文宋体" panose="02010600040101010101" pitchFamily="2" charset="-122"/>
                        </a:rPr>
                      </a:br>
                      <a:r>
                        <a:rPr lang="en-US" altLang="zh-CN" sz="1000" u="none" strike="noStrike">
                          <a:effectLst/>
                          <a:latin typeface="华文宋体" panose="02010600040101010101" pitchFamily="2" charset="-122"/>
                          <a:ea typeface="华文宋体" panose="02010600040101010101" pitchFamily="2" charset="-122"/>
                        </a:rPr>
                        <a:t>4.</a:t>
                      </a:r>
                      <a:r>
                        <a:rPr lang="zh-CN" altLang="en-US" sz="1000" u="none" strike="noStrike">
                          <a:effectLst/>
                          <a:latin typeface="华文宋体" panose="02010600040101010101" pitchFamily="2" charset="-122"/>
                          <a:ea typeface="华文宋体" panose="02010600040101010101" pitchFamily="2" charset="-122"/>
                        </a:rPr>
                        <a:t>学习</a:t>
                      </a:r>
                      <a:r>
                        <a:rPr lang="en-US" altLang="zh-CN" sz="1000" u="none" strike="noStrike">
                          <a:effectLst/>
                          <a:latin typeface="华文宋体" panose="02010600040101010101" pitchFamily="2" charset="-122"/>
                          <a:ea typeface="华文宋体" panose="02010600040101010101" pitchFamily="2" charset="-122"/>
                        </a:rPr>
                        <a:t>fine-tune</a:t>
                      </a:r>
                      <a:r>
                        <a:rPr lang="zh-CN" altLang="en-US" sz="1000" u="none" strike="noStrike">
                          <a:effectLst/>
                          <a:latin typeface="华文宋体" panose="02010600040101010101" pitchFamily="2" charset="-122"/>
                          <a:ea typeface="华文宋体" panose="02010600040101010101" pitchFamily="2" charset="-122"/>
                        </a:rPr>
                        <a:t>预训练模型</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en-US" altLang="zh-CN" sz="1000" u="none" strike="noStrike">
                          <a:effectLst/>
                          <a:latin typeface="华文宋体" panose="02010600040101010101" pitchFamily="2" charset="-122"/>
                          <a:ea typeface="华文宋体" panose="02010600040101010101" pitchFamily="2" charset="-122"/>
                        </a:rPr>
                        <a:t>2022.3.20 </a:t>
                      </a:r>
                      <a:r>
                        <a:rPr lang="zh-CN" altLang="en-US" sz="1000" u="none" strike="noStrike">
                          <a:effectLst/>
                          <a:latin typeface="华文宋体" panose="02010600040101010101" pitchFamily="2" charset="-122"/>
                          <a:ea typeface="华文宋体" panose="02010600040101010101" pitchFamily="2" charset="-122"/>
                        </a:rPr>
                        <a:t>周日 </a:t>
                      </a:r>
                      <a:r>
                        <a:rPr lang="en-US" altLang="zh-CN" sz="1000" u="none" strike="noStrike">
                          <a:effectLst/>
                          <a:latin typeface="华文宋体" panose="02010600040101010101" pitchFamily="2" charset="-122"/>
                          <a:ea typeface="华文宋体" panose="02010600040101010101" pitchFamily="2" charset="-122"/>
                        </a:rPr>
                        <a:t>20:00</a:t>
                      </a:r>
                      <a:endParaRPr lang="en-US" altLang="zh-CN"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vMerge="1">
                  <a:tcPr/>
                </a:tc>
              </a:tr>
              <a:tr h="174320">
                <a:tc vMerge="1">
                  <a:tcPr/>
                </a:tc>
                <a:tc>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图像分类模型评估</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l" fontAlgn="ctr"/>
                      <a:r>
                        <a:rPr lang="en-US" altLang="zh-CN" sz="1000" u="none" strike="noStrike">
                          <a:effectLst/>
                          <a:latin typeface="华文宋体" panose="02010600040101010101" pitchFamily="2" charset="-122"/>
                          <a:ea typeface="华文宋体" panose="02010600040101010101" pitchFamily="2" charset="-122"/>
                        </a:rPr>
                        <a:t>1.</a:t>
                      </a:r>
                      <a:r>
                        <a:rPr lang="zh-CN" altLang="en-US" sz="1000" u="none" strike="noStrike">
                          <a:effectLst/>
                          <a:latin typeface="华文宋体" panose="02010600040101010101" pitchFamily="2" charset="-122"/>
                          <a:ea typeface="华文宋体" panose="02010600040101010101" pitchFamily="2" charset="-122"/>
                        </a:rPr>
                        <a:t>学习模型的主要评估指标</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en-US" altLang="zh-CN" sz="1000" u="none" strike="noStrike" dirty="0">
                          <a:effectLst/>
                          <a:latin typeface="华文宋体" panose="02010600040101010101" pitchFamily="2" charset="-122"/>
                          <a:ea typeface="华文宋体" panose="02010600040101010101" pitchFamily="2" charset="-122"/>
                        </a:rPr>
                        <a:t>2022.3.27 </a:t>
                      </a:r>
                      <a:r>
                        <a:rPr lang="zh-CN" altLang="en-US" sz="1000" u="none" strike="noStrike" dirty="0">
                          <a:effectLst/>
                          <a:latin typeface="华文宋体" panose="02010600040101010101" pitchFamily="2" charset="-122"/>
                          <a:ea typeface="华文宋体" panose="02010600040101010101" pitchFamily="2" charset="-122"/>
                        </a:rPr>
                        <a:t>周日 </a:t>
                      </a:r>
                      <a:r>
                        <a:rPr lang="en-US" altLang="zh-CN" sz="1000" u="none" strike="noStrike" dirty="0">
                          <a:effectLst/>
                          <a:latin typeface="华文宋体" panose="02010600040101010101" pitchFamily="2" charset="-122"/>
                          <a:ea typeface="华文宋体" panose="02010600040101010101" pitchFamily="2" charset="-122"/>
                        </a:rPr>
                        <a:t>20:00</a:t>
                      </a:r>
                      <a:endParaRPr lang="en-US" altLang="zh-CN"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vMerge="1">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矩形 23"/>
          <p:cNvSpPr/>
          <p:nvPr/>
        </p:nvSpPr>
        <p:spPr>
          <a:xfrm>
            <a:off x="2795972" y="987326"/>
            <a:ext cx="3552056" cy="1410579"/>
          </a:xfrm>
          <a:prstGeom prst="rect">
            <a:avLst/>
          </a:prstGeom>
        </p:spPr>
        <p:txBody>
          <a:bodyPr wrap="square">
            <a:spAutoFit/>
          </a:bodyPr>
          <a:lstStyle/>
          <a:p>
            <a:pPr algn="ctr">
              <a:lnSpc>
                <a:spcPct val="150000"/>
              </a:lnSpc>
            </a:pPr>
            <a:r>
              <a:rPr lang="en-US" altLang="zh-CN" sz="6600" dirty="0">
                <a:solidFill>
                  <a:schemeClr val="accent1"/>
                </a:solidFill>
                <a:latin typeface="Impact" panose="020B0806030902050204" pitchFamily="34" charset="0"/>
                <a:ea typeface="微软雅黑" panose="020B0503020204020204" pitchFamily="34" charset="-122"/>
              </a:rPr>
              <a:t>THANKS!</a:t>
            </a:r>
            <a:endParaRPr lang="zh-CN" altLang="en-US" sz="6600" b="0" dirty="0">
              <a:solidFill>
                <a:schemeClr val="accent1"/>
              </a:solidFill>
              <a:latin typeface="Impact" panose="020B0806030902050204" pitchFamily="34" charset="0"/>
              <a:ea typeface="微软雅黑" panose="020B0503020204020204" pitchFamily="34" charset="-122"/>
            </a:endParaRPr>
          </a:p>
        </p:txBody>
      </p:sp>
      <p:sp>
        <p:nvSpPr>
          <p:cNvPr id="5" name="矩形 4"/>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1"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3" name="文本框 2"/>
          <p:cNvSpPr txBox="1"/>
          <p:nvPr/>
        </p:nvSpPr>
        <p:spPr>
          <a:xfrm>
            <a:off x="4960072" y="61224"/>
            <a:ext cx="4180856" cy="253916"/>
          </a:xfrm>
          <a:prstGeom prst="rect">
            <a:avLst/>
          </a:prstGeom>
          <a:noFill/>
        </p:spPr>
        <p:txBody>
          <a:bodyPr wrap="square" rtlCol="0">
            <a:spAutoFit/>
          </a:bodyPr>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8" name="矩形 7"/>
          <p:cNvSpPr/>
          <p:nvPr/>
        </p:nvSpPr>
        <p:spPr>
          <a:xfrm>
            <a:off x="2737977" y="2791955"/>
            <a:ext cx="3662069" cy="715629"/>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文本框 18"/>
          <p:cNvSpPr txBox="1"/>
          <p:nvPr/>
        </p:nvSpPr>
        <p:spPr>
          <a:xfrm>
            <a:off x="3120736" y="3659241"/>
            <a:ext cx="2902528" cy="337185"/>
          </a:xfrm>
          <a:prstGeom prst="rect">
            <a:avLst/>
          </a:prstGeom>
          <a:noFill/>
        </p:spPr>
        <p:txBody>
          <a:bodyPr wrap="square" rtlCol="0">
            <a:spAutoFit/>
          </a:bodyPr>
          <a:p>
            <a:pPr algn="ctr"/>
            <a:r>
              <a:rPr lang="en-US" altLang="zh-CN" sz="1600" dirty="0" err="1">
                <a:latin typeface="Javanese Text" panose="02000000000000000000" charset="0"/>
                <a:cs typeface="Javanese Text" panose="02000000000000000000" charset="0"/>
              </a:rPr>
              <a:t>an.hongjun@foxmail.com</a:t>
            </a:r>
            <a:endParaRPr lang="zh-CN" altLang="en-US" sz="1600" dirty="0">
              <a:latin typeface="Javanese Text" panose="02000000000000000000" charset="0"/>
              <a:cs typeface="Javanese Text" panose="02000000000000000000" charset="0"/>
            </a:endParaRPr>
          </a:p>
        </p:txBody>
      </p:sp>
      <p:sp>
        <p:nvSpPr>
          <p:cNvPr id="18" name="文本框 17"/>
          <p:cNvSpPr txBox="1"/>
          <p:nvPr/>
        </p:nvSpPr>
        <p:spPr>
          <a:xfrm>
            <a:off x="2970913" y="2761782"/>
            <a:ext cx="864096" cy="749629"/>
          </a:xfrm>
          <a:prstGeom prst="rect">
            <a:avLst/>
          </a:prstGeom>
          <a:noFill/>
        </p:spPr>
        <p:txBody>
          <a:bodyPr wrap="square" rtlCol="0">
            <a:spAutoFit/>
          </a:bodyPr>
          <a:p>
            <a:pPr algn="ctr">
              <a:lnSpc>
                <a:spcPct val="150000"/>
              </a:lnSpc>
            </a:pPr>
            <a:r>
              <a:rPr lang="zh-CN" altLang="en-US" sz="1400" dirty="0">
                <a:latin typeface="华文新魏" panose="02010800040101010101" pitchFamily="2" charset="-122"/>
                <a:ea typeface="华文新魏" panose="02010800040101010101" pitchFamily="2" charset="-122"/>
              </a:rPr>
              <a:t>分享人</a:t>
            </a:r>
            <a:endParaRPr lang="en-US" altLang="zh-CN" sz="1400" dirty="0">
              <a:latin typeface="华文新魏" panose="02010800040101010101" pitchFamily="2" charset="-122"/>
              <a:ea typeface="华文新魏" panose="02010800040101010101" pitchFamily="2" charset="-122"/>
            </a:endParaRPr>
          </a:p>
          <a:p>
            <a:pPr algn="ctr">
              <a:lnSpc>
                <a:spcPct val="150000"/>
              </a:lnSpc>
            </a:pPr>
            <a:r>
              <a:rPr lang="zh-CN" altLang="en-US" sz="1600" dirty="0">
                <a:latin typeface="华文新魏" panose="02010800040101010101" pitchFamily="2" charset="-122"/>
                <a:ea typeface="华文新魏" panose="02010800040101010101" pitchFamily="2" charset="-122"/>
              </a:rPr>
              <a:t>安泓郡</a:t>
            </a:r>
            <a:endParaRPr lang="en-US" altLang="zh-CN" sz="1600" dirty="0">
              <a:latin typeface="华文新魏" panose="02010800040101010101" pitchFamily="2" charset="-122"/>
              <a:ea typeface="华文新魏" panose="02010800040101010101" pitchFamily="2" charset="-122"/>
            </a:endParaRPr>
          </a:p>
        </p:txBody>
      </p:sp>
      <p:sp>
        <p:nvSpPr>
          <p:cNvPr id="21" name="文本框 20"/>
          <p:cNvSpPr txBox="1"/>
          <p:nvPr/>
        </p:nvSpPr>
        <p:spPr>
          <a:xfrm>
            <a:off x="4067944" y="2827479"/>
            <a:ext cx="2219123" cy="645160"/>
          </a:xfrm>
          <a:prstGeom prst="rect">
            <a:avLst/>
          </a:prstGeom>
          <a:noFill/>
        </p:spPr>
        <p:txBody>
          <a:bodyPr wrap="square" rtlCol="0">
            <a:spAutoFit/>
          </a:bodyPr>
          <a:p>
            <a:pPr>
              <a:lnSpc>
                <a:spcPct val="150000"/>
              </a:lnSpc>
            </a:pPr>
            <a:r>
              <a:rPr lang="en-US" altLang="zh-CN" sz="1200" dirty="0" err="1">
                <a:latin typeface="Rockwell Condensed" panose="02060603050405020104" charset="0"/>
                <a:cs typeface="Rockwell Condensed" panose="02060603050405020104" charset="0"/>
              </a:rPr>
              <a:t>ACoTAI</a:t>
            </a:r>
            <a:r>
              <a:rPr lang="en-US" altLang="zh-CN" sz="1200" dirty="0">
                <a:latin typeface="Rockwell Condensed" panose="02060603050405020104" charset="0"/>
                <a:cs typeface="Rockwell Condensed" panose="02060603050405020104" charset="0"/>
              </a:rPr>
              <a:t> Lab, Dalian Maritime University</a:t>
            </a:r>
            <a:endParaRPr lang="en-US" altLang="zh-CN" sz="1200" dirty="0">
              <a:latin typeface="Rockwell Condensed" panose="02060603050405020104" charset="0"/>
              <a:cs typeface="Rockwell Condensed" panose="02060603050405020104" charset="0"/>
            </a:endParaRPr>
          </a:p>
          <a:p>
            <a:pPr>
              <a:lnSpc>
                <a:spcPct val="150000"/>
              </a:lnSpc>
            </a:pPr>
            <a:r>
              <a:rPr lang="en-US" altLang="zh-CN" sz="1200" dirty="0" err="1">
                <a:latin typeface="Rockwell Condensed" panose="02060603050405020104" charset="0"/>
                <a:cs typeface="Rockwell Condensed" panose="02060603050405020104" charset="0"/>
              </a:rPr>
              <a:t>ICDC</a:t>
            </a:r>
            <a:r>
              <a:rPr lang="en-US" altLang="zh-CN" sz="1200" dirty="0">
                <a:latin typeface="Rockwell Condensed" panose="02060603050405020104" charset="0"/>
                <a:cs typeface="Rockwell Condensed" panose="02060603050405020104" charset="0"/>
              </a:rPr>
              <a:t> department, </a:t>
            </a:r>
            <a:r>
              <a:rPr lang="en-US" altLang="zh-CN" sz="1200" dirty="0" err="1">
                <a:latin typeface="Rockwell Condensed" panose="02060603050405020104" charset="0"/>
                <a:cs typeface="Rockwell Condensed" panose="02060603050405020104" charset="0"/>
              </a:rPr>
              <a:t>Dianhang</a:t>
            </a:r>
            <a:r>
              <a:rPr lang="en-US" altLang="zh-CN" sz="1200" dirty="0">
                <a:latin typeface="Rockwell Condensed" panose="02060603050405020104" charset="0"/>
                <a:cs typeface="Rockwell Condensed" panose="02060603050405020104" charset="0"/>
              </a:rPr>
              <a:t> Association</a:t>
            </a:r>
            <a:endParaRPr lang="zh-CN" altLang="en-US" sz="1200" dirty="0">
              <a:latin typeface="Rockwell Condensed" panose="02060603050405020104" charset="0"/>
              <a:cs typeface="Rockwell Condensed" panose="02060603050405020104" charset="0"/>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afterEffect">
                                  <p:stCondLst>
                                    <p:cond delay="0"/>
                                  </p:stCondLst>
                                  <p:iterate type="lt">
                                    <p:tmPct val="40000"/>
                                  </p:iterate>
                                  <p:childTnLst>
                                    <p:set>
                                      <p:cBhvr>
                                        <p:cTn id="6" dur="1" fill="hold">
                                          <p:stCondLst>
                                            <p:cond delay="0"/>
                                          </p:stCondLst>
                                        </p:cTn>
                                        <p:tgtEl>
                                          <p:spTgt spid="24"/>
                                        </p:tgtEl>
                                        <p:attrNameLst>
                                          <p:attrName>style.visibility</p:attrName>
                                        </p:attrNameLst>
                                      </p:cBhvr>
                                      <p:to>
                                        <p:strVal val="visible"/>
                                      </p:to>
                                    </p:set>
                                    <p:anim calcmode="lin" valueType="num">
                                      <p:cBhvr>
                                        <p:cTn id="7" dur="250" fill="hold"/>
                                        <p:tgtEl>
                                          <p:spTgt spid="24"/>
                                        </p:tgtEl>
                                        <p:attrNameLst>
                                          <p:attrName>ppt_x</p:attrName>
                                        </p:attrNameLst>
                                      </p:cBhvr>
                                      <p:tavLst>
                                        <p:tav tm="0">
                                          <p:val>
                                            <p:strVal val="#ppt_x"/>
                                          </p:val>
                                        </p:tav>
                                        <p:tav tm="100000">
                                          <p:val>
                                            <p:strVal val="#ppt_x"/>
                                          </p:val>
                                        </p:tav>
                                      </p:tavLst>
                                    </p:anim>
                                    <p:anim calcmode="lin" valueType="num">
                                      <p:cBhvr>
                                        <p:cTn id="8" dur="250" fill="hold"/>
                                        <p:tgtEl>
                                          <p:spTgt spid="24"/>
                                        </p:tgtEl>
                                        <p:attrNameLst>
                                          <p:attrName>ppt_y</p:attrName>
                                        </p:attrNameLst>
                                      </p:cBhvr>
                                      <p:tavLst>
                                        <p:tav tm="0">
                                          <p:val>
                                            <p:strVal val="#ppt_y-#ppt_h/2"/>
                                          </p:val>
                                        </p:tav>
                                        <p:tav tm="100000">
                                          <p:val>
                                            <p:strVal val="#ppt_y"/>
                                          </p:val>
                                        </p:tav>
                                      </p:tavLst>
                                    </p:anim>
                                    <p:anim calcmode="lin" valueType="num">
                                      <p:cBhvr>
                                        <p:cTn id="9" dur="250" fill="hold"/>
                                        <p:tgtEl>
                                          <p:spTgt spid="24"/>
                                        </p:tgtEl>
                                        <p:attrNameLst>
                                          <p:attrName>ppt_w</p:attrName>
                                        </p:attrNameLst>
                                      </p:cBhvr>
                                      <p:tavLst>
                                        <p:tav tm="0">
                                          <p:val>
                                            <p:strVal val="#ppt_w"/>
                                          </p:val>
                                        </p:tav>
                                        <p:tav tm="100000">
                                          <p:val>
                                            <p:strVal val="#ppt_w"/>
                                          </p:val>
                                        </p:tav>
                                      </p:tavLst>
                                    </p:anim>
                                    <p:anim calcmode="lin" valueType="num">
                                      <p:cBhvr>
                                        <p:cTn id="10" dur="250" fill="hold"/>
                                        <p:tgtEl>
                                          <p:spTgt spid="2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30"/>
          <p:cNvSpPr txBox="1"/>
          <p:nvPr/>
        </p:nvSpPr>
        <p:spPr>
          <a:xfrm>
            <a:off x="352277" y="798594"/>
            <a:ext cx="1005403" cy="338554"/>
          </a:xfrm>
          <a:prstGeom prst="rect">
            <a:avLst/>
          </a:prstGeom>
          <a:noFill/>
        </p:spPr>
        <p:txBody>
          <a:bodyPr wrap="non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分享计划</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graphicFrame>
        <p:nvGraphicFramePr>
          <p:cNvPr id="4" name="表格 3"/>
          <p:cNvGraphicFramePr>
            <a:graphicFrameLocks noGrp="1"/>
          </p:cNvGraphicFramePr>
          <p:nvPr/>
        </p:nvGraphicFramePr>
        <p:xfrm>
          <a:off x="377496" y="1570809"/>
          <a:ext cx="8352155" cy="2599701"/>
        </p:xfrm>
        <a:graphic>
          <a:graphicData uri="http://schemas.openxmlformats.org/drawingml/2006/table">
            <a:tbl>
              <a:tblPr>
                <a:tableStyleId>{BC89EF96-8CEA-46FF-86C4-4CE0E7609802}</a:tableStyleId>
              </a:tblPr>
              <a:tblGrid>
                <a:gridCol w="1599349"/>
                <a:gridCol w="2466970"/>
                <a:gridCol w="2466970"/>
                <a:gridCol w="1317110"/>
                <a:gridCol w="501756"/>
              </a:tblGrid>
              <a:tr h="174320">
                <a:tc>
                  <a:txBody>
                    <a:bodyPr/>
                    <a:lstStyle/>
                    <a:p>
                      <a:pPr algn="ctr" fontAlgn="ctr"/>
                      <a:r>
                        <a:rPr lang="zh-CN" altLang="en-US" sz="1000" u="none" strike="noStrike" dirty="0">
                          <a:effectLst/>
                          <a:latin typeface="华文宋体" panose="02010600040101010101" pitchFamily="2" charset="-122"/>
                          <a:ea typeface="华文宋体" panose="02010600040101010101" pitchFamily="2" charset="-122"/>
                        </a:rPr>
                        <a:t>章节</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zh-CN" altLang="en-US" sz="1000" u="none" strike="noStrike" dirty="0">
                          <a:effectLst/>
                          <a:latin typeface="华文宋体" panose="02010600040101010101" pitchFamily="2" charset="-122"/>
                          <a:ea typeface="华文宋体" panose="02010600040101010101" pitchFamily="2" charset="-122"/>
                        </a:rPr>
                        <a:t>课题名称</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l" fontAlgn="ctr"/>
                      <a:r>
                        <a:rPr lang="zh-CN" altLang="en-US" sz="1000" u="none" strike="noStrike">
                          <a:effectLst/>
                          <a:latin typeface="华文宋体" panose="02010600040101010101" pitchFamily="2" charset="-122"/>
                          <a:ea typeface="华文宋体" panose="02010600040101010101" pitchFamily="2" charset="-122"/>
                        </a:rPr>
                        <a:t>课程目标</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zh-CN" altLang="en-US" sz="1000" u="none" strike="noStrike" dirty="0">
                          <a:effectLst/>
                          <a:latin typeface="华文宋体" panose="02010600040101010101" pitchFamily="2" charset="-122"/>
                          <a:ea typeface="华文宋体" panose="02010600040101010101" pitchFamily="2" charset="-122"/>
                        </a:rPr>
                        <a:t>预计时间</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c>
                  <a:txBody>
                    <a:bodyPr/>
                    <a:lstStyle/>
                    <a:p>
                      <a:pPr algn="ctr" fontAlgn="ctr"/>
                      <a:r>
                        <a:rPr lang="zh-CN" altLang="en-US" sz="1000" u="none" strike="noStrike">
                          <a:effectLst/>
                          <a:latin typeface="华文宋体" panose="02010600040101010101" pitchFamily="2" charset="-122"/>
                          <a:ea typeface="华文宋体" panose="02010600040101010101" pitchFamily="2" charset="-122"/>
                        </a:rPr>
                        <a:t>主讲</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6684" marR="6684" marT="6684" marB="0" anchor="ctr"/>
                </a:tc>
              </a:tr>
              <a:tr h="341315">
                <a:tc rowSpan="5">
                  <a:txBody>
                    <a:bodyPr/>
                    <a:lstStyle/>
                    <a:p>
                      <a:pPr algn="ctr" fontAlgn="ct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第三章：计算机视觉 </a:t>
                      </a: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 </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目标检测任务初步课程</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ctr" fontAlgn="ct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目标检测导论</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l" fontAlgn="ctr"/>
                      <a:r>
                        <a:rPr lang="en-US" altLang="zh-CN" sz="1000" b="0" i="0" u="none" strike="noStrike">
                          <a:solidFill>
                            <a:srgbClr val="000000"/>
                          </a:solidFill>
                          <a:effectLst/>
                          <a:latin typeface="华文宋体" panose="02010600040101010101" pitchFamily="2" charset="-122"/>
                          <a:ea typeface="华文宋体" panose="02010600040101010101" pitchFamily="2" charset="-122"/>
                        </a:rPr>
                        <a:t>1.</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进一步明确目标检测任务的目标</a:t>
                      </a:r>
                      <a:br>
                        <a:rPr lang="zh-CN" altLang="en-US" sz="1000" b="0" i="0" u="none" strike="noStrike">
                          <a:solidFill>
                            <a:srgbClr val="000000"/>
                          </a:solidFill>
                          <a:effectLst/>
                          <a:latin typeface="华文宋体" panose="02010600040101010101" pitchFamily="2" charset="-122"/>
                          <a:ea typeface="华文宋体" panose="02010600040101010101" pitchFamily="2" charset="-122"/>
                        </a:rPr>
                      </a:br>
                      <a:r>
                        <a:rPr lang="en-US" altLang="zh-CN" sz="1000" b="0" i="0" u="none" strike="noStrike">
                          <a:solidFill>
                            <a:srgbClr val="000000"/>
                          </a:solidFill>
                          <a:effectLst/>
                          <a:latin typeface="华文宋体" panose="02010600040101010101" pitchFamily="2" charset="-122"/>
                          <a:ea typeface="华文宋体" panose="02010600040101010101" pitchFamily="2" charset="-122"/>
                        </a:rPr>
                        <a:t>2.</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定性认识目标检测任务的主要方法学，包括朴素</a:t>
                      </a:r>
                      <a:r>
                        <a:rPr lang="en-US" altLang="zh-CN" sz="1000" b="0" i="0" u="none" strike="noStrike">
                          <a:solidFill>
                            <a:srgbClr val="000000"/>
                          </a:solidFill>
                          <a:effectLst/>
                          <a:latin typeface="华文宋体" panose="02010600040101010101" pitchFamily="2" charset="-122"/>
                          <a:ea typeface="华文宋体" panose="02010600040101010101" pitchFamily="2" charset="-122"/>
                        </a:rPr>
                        <a:t>DPM</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目标检测系统、基于</a:t>
                      </a:r>
                      <a:r>
                        <a:rPr lang="en-US" altLang="zh-CN" sz="1000" b="0" i="0" u="none" strike="noStrike">
                          <a:solidFill>
                            <a:srgbClr val="000000"/>
                          </a:solidFill>
                          <a:effectLst/>
                          <a:latin typeface="华文宋体" panose="02010600040101010101" pitchFamily="2" charset="-122"/>
                          <a:ea typeface="华文宋体" panose="02010600040101010101" pitchFamily="2" charset="-122"/>
                        </a:rPr>
                        <a:t>RPN</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的</a:t>
                      </a:r>
                      <a:r>
                        <a:rPr lang="en-US" altLang="zh-CN" sz="1000" b="0" i="0" u="none" strike="noStrike">
                          <a:solidFill>
                            <a:srgbClr val="000000"/>
                          </a:solidFill>
                          <a:effectLst/>
                          <a:latin typeface="华文宋体" panose="02010600040101010101" pitchFamily="2" charset="-122"/>
                          <a:ea typeface="华文宋体" panose="02010600040101010101" pitchFamily="2" charset="-122"/>
                        </a:rPr>
                        <a:t>two-stage</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目标检测系统、以</a:t>
                      </a:r>
                      <a:r>
                        <a:rPr lang="en-US" altLang="zh-CN" sz="1000" b="0" i="0" u="none" strike="noStrike">
                          <a:solidFill>
                            <a:srgbClr val="000000"/>
                          </a:solidFill>
                          <a:effectLst/>
                          <a:latin typeface="华文宋体" panose="02010600040101010101" pitchFamily="2" charset="-122"/>
                          <a:ea typeface="华文宋体" panose="02010600040101010101" pitchFamily="2" charset="-122"/>
                        </a:rPr>
                        <a:t>YOLO</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为主流的</a:t>
                      </a:r>
                      <a:r>
                        <a:rPr lang="en-US" altLang="zh-CN" sz="1000" b="0" i="0" u="none" strike="noStrike">
                          <a:solidFill>
                            <a:srgbClr val="000000"/>
                          </a:solidFill>
                          <a:effectLst/>
                          <a:latin typeface="华文宋体" panose="02010600040101010101" pitchFamily="2" charset="-122"/>
                          <a:ea typeface="华文宋体" panose="02010600040101010101" pitchFamily="2" charset="-122"/>
                        </a:rPr>
                        <a:t>one-stage</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目标检测系统</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ctr" fontAlgn="ctr"/>
                      <a:r>
                        <a:rPr lang="en-US" altLang="zh-CN" sz="1000" b="0" i="0" u="none" strike="noStrike">
                          <a:solidFill>
                            <a:srgbClr val="000000"/>
                          </a:solidFill>
                          <a:effectLst/>
                          <a:latin typeface="华文宋体" panose="02010600040101010101" pitchFamily="2" charset="-122"/>
                          <a:ea typeface="华文宋体" panose="02010600040101010101" pitchFamily="2" charset="-122"/>
                        </a:rPr>
                        <a:t>2022.4.3 </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周日 </a:t>
                      </a:r>
                      <a:r>
                        <a:rPr lang="en-US" altLang="zh-CN" sz="1000" b="0" i="0" u="none" strike="noStrike">
                          <a:solidFill>
                            <a:srgbClr val="000000"/>
                          </a:solidFill>
                          <a:effectLst/>
                          <a:latin typeface="华文宋体" panose="02010600040101010101" pitchFamily="2" charset="-122"/>
                          <a:ea typeface="华文宋体" panose="02010600040101010101" pitchFamily="2" charset="-122"/>
                        </a:rPr>
                        <a:t>20:00</a:t>
                      </a:r>
                      <a:endParaRPr lang="en-US" altLang="zh-CN" sz="1000" b="0" i="0" u="none" strike="noStrike">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rowSpan="4">
                  <a:txBody>
                    <a:bodyPr/>
                    <a:lstStyle/>
                    <a:p>
                      <a:pPr algn="ctr" fontAlgn="ctr"/>
                      <a:r>
                        <a:rPr lang="zh-CN" altLang="en-US" sz="1000" b="0" i="0" u="none" strike="noStrike">
                          <a:solidFill>
                            <a:srgbClr val="000000"/>
                          </a:solidFill>
                          <a:effectLst/>
                          <a:latin typeface="华文宋体" panose="02010600040101010101" pitchFamily="2" charset="-122"/>
                          <a:ea typeface="华文宋体" panose="02010600040101010101" pitchFamily="2" charset="-122"/>
                        </a:rPr>
                        <a:t>安泓郡</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r>
              <a:tr h="341315">
                <a:tc vMerge="1">
                  <a:tcPr/>
                </a:tc>
                <a:tc>
                  <a:txBody>
                    <a:bodyPr/>
                    <a:lstStyle/>
                    <a:p>
                      <a:pPr algn="ctr" fontAlgn="ct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YOLO</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目标检测算法初探</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l" fontAlgn="ct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1.</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了解</a:t>
                      </a: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YOLO</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目标检测算法的核心思想</a:t>
                      </a:r>
                      <a:b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b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2.</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了解</a:t>
                      </a: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YOLO </a:t>
                      </a:r>
                      <a:r>
                        <a:rPr lang="en-US" altLang="zh-CN" sz="1000" b="0" i="0" u="none" strike="noStrike" dirty="0" err="1">
                          <a:solidFill>
                            <a:srgbClr val="000000"/>
                          </a:solidFill>
                          <a:effectLst/>
                          <a:latin typeface="华文宋体" panose="02010600040101010101" pitchFamily="2" charset="-122"/>
                          <a:ea typeface="华文宋体" panose="02010600040101010101" pitchFamily="2" charset="-122"/>
                        </a:rPr>
                        <a:t>v1</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目标检测算法的损失函数设计与</a:t>
                      </a: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head</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设计</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ctr" fontAlgn="ctr"/>
                      <a:r>
                        <a:rPr lang="en-US" altLang="zh-CN" sz="1000" b="0" i="0" u="none" strike="noStrike">
                          <a:solidFill>
                            <a:srgbClr val="000000"/>
                          </a:solidFill>
                          <a:effectLst/>
                          <a:latin typeface="华文宋体" panose="02010600040101010101" pitchFamily="2" charset="-122"/>
                          <a:ea typeface="华文宋体" panose="02010600040101010101" pitchFamily="2" charset="-122"/>
                        </a:rPr>
                        <a:t>2022.4.10 </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周日 </a:t>
                      </a:r>
                      <a:r>
                        <a:rPr lang="en-US" altLang="zh-CN" sz="1000" b="0" i="0" u="none" strike="noStrike">
                          <a:solidFill>
                            <a:srgbClr val="000000"/>
                          </a:solidFill>
                          <a:effectLst/>
                          <a:latin typeface="华文宋体" panose="02010600040101010101" pitchFamily="2" charset="-122"/>
                          <a:ea typeface="华文宋体" panose="02010600040101010101" pitchFamily="2" charset="-122"/>
                        </a:rPr>
                        <a:t>20:00</a:t>
                      </a:r>
                      <a:endParaRPr lang="en-US" altLang="zh-CN" sz="1000" b="0" i="0" u="none" strike="noStrike">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vMerge="1">
                  <a:tcPr/>
                </a:tc>
              </a:tr>
              <a:tr h="341315">
                <a:tc vMerge="1">
                  <a:tcPr/>
                </a:tc>
                <a:tc>
                  <a:txBody>
                    <a:bodyPr/>
                    <a:lstStyle/>
                    <a:p>
                      <a:pPr algn="ctr" fontAlgn="ctr"/>
                      <a:r>
                        <a:rPr lang="en-US" altLang="zh-CN" sz="1000" b="0" i="0" u="none" strike="noStrike">
                          <a:solidFill>
                            <a:srgbClr val="000000"/>
                          </a:solidFill>
                          <a:effectLst/>
                          <a:latin typeface="华文宋体" panose="02010600040101010101" pitchFamily="2" charset="-122"/>
                          <a:ea typeface="华文宋体" panose="02010600040101010101" pitchFamily="2" charset="-122"/>
                        </a:rPr>
                        <a:t>YOLO</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目标检测算法深入</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l" fontAlgn="ct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1.</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学习</a:t>
                      </a: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YOLO </a:t>
                      </a:r>
                      <a:r>
                        <a:rPr lang="en-US" altLang="zh-CN" sz="1000" b="0" i="0" u="none" strike="noStrike" dirty="0" err="1">
                          <a:solidFill>
                            <a:srgbClr val="000000"/>
                          </a:solidFill>
                          <a:effectLst/>
                          <a:latin typeface="华文宋体" panose="02010600040101010101" pitchFamily="2" charset="-122"/>
                          <a:ea typeface="华文宋体" panose="02010600040101010101" pitchFamily="2" charset="-122"/>
                        </a:rPr>
                        <a:t>v2-v5</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的主要更新特性</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ctr" fontAlgn="ct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2022.4.17 </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周日 </a:t>
                      </a: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20:00</a:t>
                      </a:r>
                      <a:endParaRPr lang="en-US" altLang="zh-CN"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vMerge="1">
                  <a:tcPr/>
                </a:tc>
              </a:tr>
              <a:tr h="675306">
                <a:tc vMerge="1">
                  <a:tcPr/>
                </a:tc>
                <a:tc>
                  <a:txBody>
                    <a:bodyPr/>
                    <a:lstStyle/>
                    <a:p>
                      <a:pPr algn="ctr" fontAlgn="ctr"/>
                      <a:r>
                        <a:rPr lang="en-US" altLang="zh-CN" sz="1000" b="0" i="0" u="none" strike="noStrike">
                          <a:solidFill>
                            <a:srgbClr val="000000"/>
                          </a:solidFill>
                          <a:effectLst/>
                          <a:latin typeface="华文宋体" panose="02010600040101010101" pitchFamily="2" charset="-122"/>
                          <a:ea typeface="华文宋体" panose="02010600040101010101" pitchFamily="2" charset="-122"/>
                        </a:rPr>
                        <a:t>YOLO</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在服务器端的部署</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l" fontAlgn="ct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1.</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学习借助预训练模型</a:t>
                      </a: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fine-tune</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自己的</a:t>
                      </a: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YOLO</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目标检测模型</a:t>
                      </a:r>
                      <a:b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b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2.</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学习</a:t>
                      </a: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YOLO</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目标检测算法在服务器端的部署</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ctr" fontAlgn="ct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2022.4.24 </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周日 </a:t>
                      </a: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20:00</a:t>
                      </a:r>
                      <a:endParaRPr lang="en-US" altLang="zh-CN"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vMerge="1">
                  <a:tcPr/>
                </a:tc>
              </a:tr>
              <a:tr h="174320">
                <a:tc vMerge="1">
                  <a:tcPr/>
                </a:tc>
                <a:tc>
                  <a:txBody>
                    <a:bodyPr/>
                    <a:lstStyle/>
                    <a:p>
                      <a:pPr algn="ctr" fontAlgn="ctr"/>
                      <a:r>
                        <a:rPr lang="en-US" sz="1000" b="0" i="0" u="none" strike="noStrike">
                          <a:solidFill>
                            <a:srgbClr val="000000"/>
                          </a:solidFill>
                          <a:effectLst/>
                          <a:latin typeface="华文宋体" panose="02010600040101010101" pitchFamily="2" charset="-122"/>
                          <a:ea typeface="华文宋体" panose="02010600040101010101" pitchFamily="2" charset="-122"/>
                        </a:rPr>
                        <a:t>YOLO</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端侧部署</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l" fontAlgn="ctr"/>
                      <a:r>
                        <a:rPr lang="en-US" altLang="zh-CN" sz="1000" b="0" i="0" u="none" strike="noStrike">
                          <a:solidFill>
                            <a:srgbClr val="000000"/>
                          </a:solidFill>
                          <a:effectLst/>
                          <a:latin typeface="华文宋体" panose="02010600040101010101" pitchFamily="2" charset="-122"/>
                          <a:ea typeface="华文宋体" panose="02010600040101010101" pitchFamily="2" charset="-122"/>
                        </a:rPr>
                        <a:t>1.</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学习</a:t>
                      </a:r>
                      <a:r>
                        <a:rPr lang="en-US" altLang="zh-CN" sz="1000" b="0" i="0" u="none" strike="noStrike">
                          <a:solidFill>
                            <a:srgbClr val="000000"/>
                          </a:solidFill>
                          <a:effectLst/>
                          <a:latin typeface="华文宋体" panose="02010600040101010101" pitchFamily="2" charset="-122"/>
                          <a:ea typeface="华文宋体" panose="02010600040101010101" pitchFamily="2" charset="-122"/>
                        </a:rPr>
                        <a:t>YOLO</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算法在</a:t>
                      </a:r>
                      <a:r>
                        <a:rPr lang="en-US" altLang="zh-CN" sz="1000" b="0" i="0" u="none" strike="noStrike">
                          <a:solidFill>
                            <a:srgbClr val="000000"/>
                          </a:solidFill>
                          <a:effectLst/>
                          <a:latin typeface="华文宋体" panose="02010600040101010101" pitchFamily="2" charset="-122"/>
                          <a:ea typeface="华文宋体" panose="02010600040101010101" pitchFamily="2" charset="-122"/>
                        </a:rPr>
                        <a:t>k210</a:t>
                      </a:r>
                      <a:r>
                        <a:rPr lang="zh-CN" altLang="en-US" sz="1000" b="0" i="0" u="none" strike="noStrike">
                          <a:solidFill>
                            <a:srgbClr val="000000"/>
                          </a:solidFill>
                          <a:effectLst/>
                          <a:latin typeface="华文宋体" panose="02010600040101010101" pitchFamily="2" charset="-122"/>
                          <a:ea typeface="华文宋体" panose="02010600040101010101" pitchFamily="2" charset="-122"/>
                        </a:rPr>
                        <a:t>单片机的端侧部署</a:t>
                      </a:r>
                      <a:endParaRPr lang="zh-CN" altLang="en-US" sz="1000" b="0" i="0" u="none" strike="noStrike">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ctr" fontAlgn="ct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2022.5.1 </a:t>
                      </a: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周日 </a:t>
                      </a:r>
                      <a:r>
                        <a:rPr lang="en-US" altLang="zh-CN" sz="1000" b="0" i="0" u="none" strike="noStrike" dirty="0">
                          <a:solidFill>
                            <a:srgbClr val="000000"/>
                          </a:solidFill>
                          <a:effectLst/>
                          <a:latin typeface="华文宋体" panose="02010600040101010101" pitchFamily="2" charset="-122"/>
                          <a:ea typeface="华文宋体" panose="02010600040101010101" pitchFamily="2" charset="-122"/>
                        </a:rPr>
                        <a:t>20:00</a:t>
                      </a:r>
                      <a:endParaRPr lang="en-US" altLang="zh-CN"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c>
                  <a:txBody>
                    <a:bodyPr/>
                    <a:lstStyle/>
                    <a:p>
                      <a:pPr algn="ctr" fontAlgn="ctr"/>
                      <a:r>
                        <a:rPr lang="zh-CN" altLang="en-US" sz="1000" b="0" i="0" u="none" strike="noStrike" dirty="0">
                          <a:solidFill>
                            <a:srgbClr val="000000"/>
                          </a:solidFill>
                          <a:effectLst/>
                          <a:latin typeface="华文宋体" panose="02010600040101010101" pitchFamily="2" charset="-122"/>
                          <a:ea typeface="华文宋体" panose="02010600040101010101" pitchFamily="2" charset="-122"/>
                        </a:rPr>
                        <a:t>黄子豪</a:t>
                      </a:r>
                      <a:endParaRPr lang="zh-CN" altLang="en-US" sz="1000" b="0" i="0" u="none" strike="noStrike" dirty="0">
                        <a:solidFill>
                          <a:srgbClr val="000000"/>
                        </a:solidFill>
                        <a:effectLst/>
                        <a:latin typeface="华文宋体" panose="02010600040101010101" pitchFamily="2" charset="-122"/>
                        <a:ea typeface="华文宋体" panose="02010600040101010101" pitchFamily="2" charset="-122"/>
                      </a:endParaRPr>
                    </a:p>
                  </a:txBody>
                  <a:tcPr marL="7620" marR="7620" marT="7620" marB="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38"/>
          <p:cNvSpPr txBox="1"/>
          <p:nvPr/>
        </p:nvSpPr>
        <p:spPr>
          <a:xfrm>
            <a:off x="1278956" y="2635553"/>
            <a:ext cx="3123394" cy="584775"/>
          </a:xfrm>
          <a:prstGeom prst="rect">
            <a:avLst/>
          </a:prstGeom>
          <a:noFill/>
        </p:spPr>
        <p:txBody>
          <a:bodyPr wrap="square" rtlCol="0">
            <a:spAutoFit/>
          </a:bodyPr>
          <a:lstStyle/>
          <a:p>
            <a:r>
              <a:rPr lang="en-US" altLang="zh-CN" sz="3200" b="1" dirty="0">
                <a:solidFill>
                  <a:schemeClr val="bg1">
                    <a:lumMod val="65000"/>
                  </a:schemeClr>
                </a:solidFill>
                <a:latin typeface="微软雅黑" panose="020B0503020204020204" pitchFamily="34" charset="-122"/>
                <a:ea typeface="微软雅黑" panose="020B0503020204020204" pitchFamily="34" charset="-122"/>
              </a:rPr>
              <a:t>CONTENTS</a:t>
            </a:r>
            <a:endParaRPr lang="zh-CN" altLang="en-US" sz="3200" b="1"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5" name="文本框 11"/>
          <p:cNvSpPr txBox="1"/>
          <p:nvPr/>
        </p:nvSpPr>
        <p:spPr>
          <a:xfrm>
            <a:off x="3094895" y="2203505"/>
            <a:ext cx="1005403" cy="584775"/>
          </a:xfrm>
          <a:prstGeom prst="rect">
            <a:avLst/>
          </a:prstGeom>
          <a:noFill/>
        </p:spPr>
        <p:txBody>
          <a:bodyPr wrap="none" rtlCol="0">
            <a:spAutoFit/>
          </a:bodyPr>
          <a:lstStyle/>
          <a:p>
            <a:r>
              <a:rPr lang="zh-CN" altLang="en-US" sz="3200" b="1" dirty="0">
                <a:solidFill>
                  <a:schemeClr val="accent1"/>
                </a:solidFill>
                <a:latin typeface="微软雅黑" panose="020B0503020204020204" pitchFamily="34" charset="-122"/>
                <a:ea typeface="微软雅黑" panose="020B0503020204020204" pitchFamily="34" charset="-122"/>
              </a:rPr>
              <a:t>目录</a:t>
            </a:r>
            <a:endParaRPr lang="zh-CN" altLang="en-US" sz="3200" b="1" dirty="0">
              <a:solidFill>
                <a:schemeClr val="accent1"/>
              </a:solidFill>
              <a:latin typeface="微软雅黑" panose="020B0503020204020204" pitchFamily="34" charset="-122"/>
              <a:ea typeface="微软雅黑" panose="020B0503020204020204" pitchFamily="34" charset="-122"/>
            </a:endParaRPr>
          </a:p>
        </p:txBody>
      </p:sp>
      <p:sp>
        <p:nvSpPr>
          <p:cNvPr id="17" name="文本框 18"/>
          <p:cNvSpPr txBox="1"/>
          <p:nvPr/>
        </p:nvSpPr>
        <p:spPr>
          <a:xfrm>
            <a:off x="5099227" y="1989645"/>
            <a:ext cx="2468880" cy="368300"/>
          </a:xfrm>
          <a:prstGeom prst="rect">
            <a:avLst/>
          </a:prstGeom>
          <a:noFill/>
        </p:spPr>
        <p:txBody>
          <a:bodyPr wrap="none" rtlCol="0">
            <a:spAutoFit/>
          </a:bodyPr>
          <a:lstStyle/>
          <a:p>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计算机视觉的基本任务</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35" name="组合 34"/>
          <p:cNvGrpSpPr/>
          <p:nvPr/>
        </p:nvGrpSpPr>
        <p:grpSpPr>
          <a:xfrm>
            <a:off x="4645592" y="1922919"/>
            <a:ext cx="452678" cy="523220"/>
            <a:chOff x="3530409" y="2047768"/>
            <a:chExt cx="452678" cy="523220"/>
          </a:xfrm>
        </p:grpSpPr>
        <p:sp>
          <p:nvSpPr>
            <p:cNvPr id="16" name="文本框 16"/>
            <p:cNvSpPr txBox="1"/>
            <p:nvPr/>
          </p:nvSpPr>
          <p:spPr>
            <a:xfrm>
              <a:off x="3530409" y="2047768"/>
              <a:ext cx="367408" cy="523220"/>
            </a:xfrm>
            <a:prstGeom prst="rect">
              <a:avLst/>
            </a:prstGeom>
            <a:noFill/>
          </p:spPr>
          <p:txBody>
            <a:bodyPr wrap="none" rtlCol="0">
              <a:spAutoFit/>
            </a:bodyPr>
            <a:lstStyle/>
            <a:p>
              <a:pPr algn="ctr"/>
              <a:r>
                <a:rPr lang="en-US" altLang="zh-CN" sz="2800" dirty="0">
                  <a:solidFill>
                    <a:srgbClr val="414455"/>
                  </a:solidFill>
                  <a:ea typeface="微软雅黑" panose="020B0503020204020204" pitchFamily="34" charset="-122"/>
                </a:rPr>
                <a:t>1</a:t>
              </a:r>
              <a:endParaRPr lang="zh-CN" altLang="en-US" sz="2800" dirty="0">
                <a:solidFill>
                  <a:srgbClr val="414455"/>
                </a:solidFill>
                <a:ea typeface="微软雅黑" panose="020B0503020204020204" pitchFamily="34" charset="-122"/>
              </a:endParaRPr>
            </a:p>
          </p:txBody>
        </p:sp>
        <p:cxnSp>
          <p:nvCxnSpPr>
            <p:cNvPr id="18" name="直接连接符 17"/>
            <p:cNvCxnSpPr/>
            <p:nvPr/>
          </p:nvCxnSpPr>
          <p:spPr>
            <a:xfrm flipH="1">
              <a:off x="3736631" y="2227402"/>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sp>
        <p:nvSpPr>
          <p:cNvPr id="23" name="文本框 24"/>
          <p:cNvSpPr txBox="1"/>
          <p:nvPr/>
        </p:nvSpPr>
        <p:spPr>
          <a:xfrm>
            <a:off x="5099227" y="2569027"/>
            <a:ext cx="2697480" cy="368300"/>
          </a:xfrm>
          <a:prstGeom prst="rect">
            <a:avLst/>
          </a:prstGeom>
          <a:noFill/>
        </p:spPr>
        <p:txBody>
          <a:bodyPr wrap="none" rtlCol="0">
            <a:spAutoFit/>
          </a:bodyPr>
          <a:lstStyle/>
          <a:p>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计算机视觉的基本方法学</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37" name="组合 36"/>
          <p:cNvGrpSpPr/>
          <p:nvPr/>
        </p:nvGrpSpPr>
        <p:grpSpPr>
          <a:xfrm>
            <a:off x="4645592" y="2502301"/>
            <a:ext cx="452678" cy="523220"/>
            <a:chOff x="3530409" y="2627150"/>
            <a:chExt cx="452678" cy="523220"/>
          </a:xfrm>
        </p:grpSpPr>
        <p:sp>
          <p:nvSpPr>
            <p:cNvPr id="22" name="文本框 23"/>
            <p:cNvSpPr txBox="1"/>
            <p:nvPr/>
          </p:nvSpPr>
          <p:spPr>
            <a:xfrm>
              <a:off x="3530409" y="2627150"/>
              <a:ext cx="367408" cy="523220"/>
            </a:xfrm>
            <a:prstGeom prst="rect">
              <a:avLst/>
            </a:prstGeom>
            <a:noFill/>
          </p:spPr>
          <p:txBody>
            <a:bodyPr wrap="none" rtlCol="0">
              <a:spAutoFit/>
            </a:bodyPr>
            <a:lstStyle/>
            <a:p>
              <a:pPr algn="ctr"/>
              <a:r>
                <a:rPr lang="en-US" altLang="zh-CN" sz="2800" dirty="0">
                  <a:solidFill>
                    <a:srgbClr val="414455"/>
                  </a:solidFill>
                  <a:ea typeface="微软雅黑" panose="020B0503020204020204" pitchFamily="34" charset="-122"/>
                </a:rPr>
                <a:t>2</a:t>
              </a:r>
              <a:endParaRPr lang="zh-CN" altLang="en-US" sz="2800" dirty="0">
                <a:solidFill>
                  <a:srgbClr val="414455"/>
                </a:solidFill>
                <a:ea typeface="微软雅黑" panose="020B0503020204020204" pitchFamily="34" charset="-122"/>
              </a:endParaRPr>
            </a:p>
          </p:txBody>
        </p:sp>
        <p:cxnSp>
          <p:nvCxnSpPr>
            <p:cNvPr id="24" name="直接连接符 23"/>
            <p:cNvCxnSpPr/>
            <p:nvPr/>
          </p:nvCxnSpPr>
          <p:spPr>
            <a:xfrm flipH="1">
              <a:off x="3736631" y="2806784"/>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sp>
        <p:nvSpPr>
          <p:cNvPr id="29" name="文本框 30"/>
          <p:cNvSpPr txBox="1"/>
          <p:nvPr/>
        </p:nvSpPr>
        <p:spPr>
          <a:xfrm>
            <a:off x="5099227" y="3142770"/>
            <a:ext cx="640080" cy="368300"/>
          </a:xfrm>
          <a:prstGeom prst="rect">
            <a:avLst/>
          </a:prstGeom>
          <a:noFill/>
        </p:spPr>
        <p:txBody>
          <a:bodyPr wrap="none" rtlCol="0">
            <a:spAutoFit/>
          </a:bodyPr>
          <a:lstStyle/>
          <a:p>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总结</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39" name="组合 38"/>
          <p:cNvGrpSpPr/>
          <p:nvPr/>
        </p:nvGrpSpPr>
        <p:grpSpPr>
          <a:xfrm>
            <a:off x="4645592" y="3076044"/>
            <a:ext cx="452678" cy="523220"/>
            <a:chOff x="3530409" y="3200893"/>
            <a:chExt cx="452678" cy="523220"/>
          </a:xfrm>
        </p:grpSpPr>
        <p:sp>
          <p:nvSpPr>
            <p:cNvPr id="28" name="文本框 29"/>
            <p:cNvSpPr txBox="1"/>
            <p:nvPr/>
          </p:nvSpPr>
          <p:spPr>
            <a:xfrm>
              <a:off x="3530409" y="3200893"/>
              <a:ext cx="367408" cy="523220"/>
            </a:xfrm>
            <a:prstGeom prst="rect">
              <a:avLst/>
            </a:prstGeom>
            <a:noFill/>
          </p:spPr>
          <p:txBody>
            <a:bodyPr wrap="none" rtlCol="0">
              <a:spAutoFit/>
            </a:bodyPr>
            <a:lstStyle/>
            <a:p>
              <a:pPr algn="ctr"/>
              <a:r>
                <a:rPr lang="en-US" altLang="zh-CN" sz="2800" dirty="0">
                  <a:solidFill>
                    <a:srgbClr val="414455"/>
                  </a:solidFill>
                  <a:ea typeface="微软雅黑" panose="020B0503020204020204" pitchFamily="34" charset="-122"/>
                </a:rPr>
                <a:t>3</a:t>
              </a:r>
              <a:endParaRPr lang="zh-CN" altLang="en-US" sz="2800" dirty="0">
                <a:solidFill>
                  <a:srgbClr val="414455"/>
                </a:solidFill>
                <a:ea typeface="微软雅黑" panose="020B0503020204020204" pitchFamily="34" charset="-122"/>
              </a:endParaRPr>
            </a:p>
          </p:txBody>
        </p:sp>
        <p:cxnSp>
          <p:nvCxnSpPr>
            <p:cNvPr id="30" name="直接连接符 29"/>
            <p:cNvCxnSpPr/>
            <p:nvPr/>
          </p:nvCxnSpPr>
          <p:spPr>
            <a:xfrm flipH="1">
              <a:off x="3736631" y="3380527"/>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cxnSp>
        <p:nvCxnSpPr>
          <p:cNvPr id="34" name="直接连接符 33"/>
          <p:cNvCxnSpPr/>
          <p:nvPr/>
        </p:nvCxnSpPr>
        <p:spPr>
          <a:xfrm>
            <a:off x="4393643" y="1995761"/>
            <a:ext cx="0" cy="1547234"/>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p:cNvSpPr/>
          <p:nvPr/>
        </p:nvSpPr>
        <p:spPr>
          <a:xfrm>
            <a:off x="1259840" y="2219325"/>
            <a:ext cx="1873250" cy="398780"/>
          </a:xfrm>
          <a:prstGeom prst="rect">
            <a:avLst/>
          </a:prstGeom>
          <a:noFill/>
        </p:spPr>
        <p:txBody>
          <a:bodyPr wrap="square" lIns="91440" tIns="45720" rIns="91440" bIns="45720">
            <a:spAutoFit/>
          </a:bodyPr>
          <a:lstStyle/>
          <a:p>
            <a:pPr algn="ctr"/>
            <a:r>
              <a:rPr lang="en-US" altLang="zh-CN" sz="2000" dirty="0">
                <a:ln w="0"/>
                <a:gradFill>
                  <a:gsLst>
                    <a:gs pos="21000">
                      <a:srgbClr val="53575C"/>
                    </a:gs>
                    <a:gs pos="88000">
                      <a:srgbClr val="C5C7CA"/>
                    </a:gs>
                  </a:gsLst>
                  <a:lin ang="5400000"/>
                </a:gradFill>
              </a:rPr>
              <a:t>Chapter</a:t>
            </a:r>
            <a:r>
              <a:rPr lang="en-US" altLang="zh-CN" sz="2000" b="0" cap="none" spc="0" dirty="0">
                <a:ln w="0"/>
                <a:gradFill>
                  <a:gsLst>
                    <a:gs pos="21000">
                      <a:srgbClr val="53575C"/>
                    </a:gs>
                    <a:gs pos="88000">
                      <a:srgbClr val="C5C7CA"/>
                    </a:gs>
                  </a:gsLst>
                  <a:lin ang="5400000"/>
                </a:gradFill>
                <a:effectLst/>
              </a:rPr>
              <a:t> 1-1</a:t>
            </a:r>
            <a:endParaRPr lang="zh-CN" altLang="en-US" sz="2000" b="0" cap="none" spc="0" dirty="0">
              <a:ln w="0"/>
              <a:gradFill>
                <a:gsLst>
                  <a:gs pos="21000">
                    <a:srgbClr val="53575C"/>
                  </a:gs>
                  <a:gs pos="88000">
                    <a:srgbClr val="C5C7CA"/>
                  </a:gs>
                </a:gsLst>
                <a:lin ang="5400000"/>
              </a:gradFill>
              <a:effectLst/>
            </a:endParaRPr>
          </a:p>
        </p:txBody>
      </p:sp>
      <p:sp>
        <p:nvSpPr>
          <p:cNvPr id="73"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74" name="组合 73"/>
          <p:cNvGrpSpPr/>
          <p:nvPr/>
        </p:nvGrpSpPr>
        <p:grpSpPr>
          <a:xfrm>
            <a:off x="3108343" y="467116"/>
            <a:ext cx="648000" cy="89060"/>
            <a:chOff x="1977863" y="380438"/>
            <a:chExt cx="576000" cy="89060"/>
          </a:xfrm>
          <a:solidFill>
            <a:schemeClr val="accent1"/>
          </a:solidFill>
        </p:grpSpPr>
        <p:sp>
          <p:nvSpPr>
            <p:cNvPr id="75" name="矩形 74"/>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76" name="等腰三角形 75"/>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77" name="文本框 76"/>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78"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79" name="文本框 78"/>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80"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81" name="文本框 80"/>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82"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83" name="文本框 82"/>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84"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85" name="文本框 84"/>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86" name="图片 8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87" name="矩形 86"/>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文本框 88"/>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90" name="图片 89"/>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pic>
        <p:nvPicPr>
          <p:cNvPr id="91" name="图片 9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92" name="文本框 9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Tree>
  </p:cSld>
  <p:clrMapOvr>
    <a:masterClrMapping/>
  </p:clrMapOvr>
  <p:transition spd="slow" advClick="0" advTm="0">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996293"/>
            <a:ext cx="3228536"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3" name="文本框 2"/>
          <p:cNvSpPr txBox="1"/>
          <p:nvPr/>
        </p:nvSpPr>
        <p:spPr>
          <a:xfrm>
            <a:off x="1352697" y="2309420"/>
            <a:ext cx="1677383" cy="530915"/>
          </a:xfrm>
          <a:prstGeom prst="rect">
            <a:avLst/>
          </a:prstGeom>
          <a:noFill/>
        </p:spPr>
        <p:txBody>
          <a:bodyPr wrap="none" lIns="68580" tIns="34290" rIns="68580" bIns="34290" rtlCol="0">
            <a:spAutoFit/>
          </a:bodyPr>
          <a:lstStyle/>
          <a:p>
            <a:r>
              <a:rPr lang="zh-CN" altLang="en-US" sz="3000" b="1" dirty="0">
                <a:solidFill>
                  <a:schemeClr val="bg1"/>
                </a:solidFill>
                <a:latin typeface="微软雅黑" panose="020B0503020204020204" pitchFamily="34" charset="-122"/>
                <a:ea typeface="微软雅黑" panose="020B0503020204020204" pitchFamily="34" charset="-122"/>
              </a:rPr>
              <a:t>第一部分</a:t>
            </a:r>
            <a:endParaRPr lang="zh-CN" altLang="en-US" sz="3000" b="1" dirty="0">
              <a:solidFill>
                <a:schemeClr val="bg1"/>
              </a:solidFill>
              <a:latin typeface="微软雅黑" panose="020B0503020204020204" pitchFamily="34" charset="-122"/>
              <a:ea typeface="微软雅黑" panose="020B0503020204020204" pitchFamily="34" charset="-122"/>
            </a:endParaRPr>
          </a:p>
        </p:txBody>
      </p:sp>
      <p:grpSp>
        <p:nvGrpSpPr>
          <p:cNvPr id="12" name="组合 11"/>
          <p:cNvGrpSpPr/>
          <p:nvPr/>
        </p:nvGrpSpPr>
        <p:grpSpPr>
          <a:xfrm>
            <a:off x="3773160" y="1964698"/>
            <a:ext cx="3191693" cy="1116141"/>
            <a:chOff x="3773160" y="1247148"/>
            <a:chExt cx="3191693" cy="1116141"/>
          </a:xfrm>
        </p:grpSpPr>
        <p:sp>
          <p:nvSpPr>
            <p:cNvPr id="4" name="TextBox 4"/>
            <p:cNvSpPr txBox="1"/>
            <p:nvPr/>
          </p:nvSpPr>
          <p:spPr>
            <a:xfrm>
              <a:off x="3773160" y="1247148"/>
              <a:ext cx="1880870" cy="530225"/>
            </a:xfrm>
            <a:prstGeom prst="rect">
              <a:avLst/>
            </a:prstGeom>
            <a:noFill/>
          </p:spPr>
          <p:txBody>
            <a:bodyPr wrap="none" lIns="68580" tIns="34290" rIns="68580" bIns="34290" rtlCol="0">
              <a:spAutoFit/>
            </a:bodyPr>
            <a:lstStyle/>
            <a:p>
              <a:r>
                <a:rPr lang="en-US" altLang="zh-CN" sz="3000" dirty="0">
                  <a:solidFill>
                    <a:schemeClr val="accent1"/>
                  </a:solidFill>
                  <a:latin typeface="Impact" panose="020B0806030902050204" pitchFamily="34" charset="0"/>
                  <a:ea typeface="微软雅黑" panose="020B0503020204020204" pitchFamily="34" charset="-122"/>
                  <a:cs typeface="Segoe UI Light" panose="020B0502040204020203" pitchFamily="34" charset="0"/>
                </a:rPr>
                <a:t>BASIC TASK</a:t>
              </a:r>
              <a:endParaRPr lang="en-US" altLang="zh-CN" sz="3000" dirty="0">
                <a:solidFill>
                  <a:schemeClr val="accent1"/>
                </a:solidFill>
                <a:latin typeface="Impact" panose="020B0806030902050204" pitchFamily="34" charset="0"/>
                <a:ea typeface="微软雅黑" panose="020B0503020204020204" pitchFamily="34" charset="-122"/>
                <a:cs typeface="Segoe UI Light" panose="020B0502040204020203" pitchFamily="34" charset="0"/>
              </a:endParaRPr>
            </a:p>
          </p:txBody>
        </p:sp>
        <p:sp>
          <p:nvSpPr>
            <p:cNvPr id="9" name="文本框 8"/>
            <p:cNvSpPr txBox="1"/>
            <p:nvPr/>
          </p:nvSpPr>
          <p:spPr>
            <a:xfrm>
              <a:off x="3779693" y="1925774"/>
              <a:ext cx="3185160" cy="437515"/>
            </a:xfrm>
            <a:prstGeom prst="rect">
              <a:avLst/>
            </a:prstGeom>
            <a:noFill/>
          </p:spPr>
          <p:txBody>
            <a:bodyPr wrap="none" lIns="68580" tIns="34290" rIns="68580" bIns="34290" rtlCol="0">
              <a:spAutoFit/>
            </a:bodyPr>
            <a:lstStyle/>
            <a:p>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计算机视觉的基本任务</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0" name="矩形 9"/>
          <p:cNvSpPr/>
          <p:nvPr/>
        </p:nvSpPr>
        <p:spPr>
          <a:xfrm>
            <a:off x="3825914" y="3218304"/>
            <a:ext cx="5319000" cy="2004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3302392" y="1996293"/>
            <a:ext cx="305972"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
        <p:nvSpPr>
          <p:cNvPr id="62" name="矩形 61"/>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7" name="矩形 86"/>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9" name="文本框 88"/>
          <p:cNvSpPr txBox="1"/>
          <p:nvPr/>
        </p:nvSpPr>
        <p:spPr>
          <a:xfrm>
            <a:off x="3556399" y="285330"/>
            <a:ext cx="5618018" cy="215444"/>
          </a:xfrm>
          <a:prstGeom prst="rect">
            <a:avLst/>
          </a:prstGeom>
          <a:noFill/>
        </p:spPr>
        <p:txBody>
          <a:bodyPr wrap="square" rtlCol="0">
            <a:spAutoFit/>
          </a:bodyPr>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90" name="图片 89"/>
          <p:cNvPicPr>
            <a:picLocks noChangeAspect="1"/>
          </p:cNvPicPr>
          <p:nvPr/>
        </p:nvPicPr>
        <p:blipFill rotWithShape="1">
          <a:blip r:embed="rId1"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pic>
        <p:nvPicPr>
          <p:cNvPr id="91" name="图片 9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92" name="文本框 91"/>
          <p:cNvSpPr txBox="1"/>
          <p:nvPr/>
        </p:nvSpPr>
        <p:spPr>
          <a:xfrm>
            <a:off x="52802" y="4902280"/>
            <a:ext cx="9144000" cy="200055"/>
          </a:xfrm>
          <a:prstGeom prst="rect">
            <a:avLst/>
          </a:prstGeom>
          <a:noFill/>
        </p:spPr>
        <p:txBody>
          <a:bodyPr wrap="square" rtlCol="0">
            <a:spAutoFit/>
          </a:bodyPr>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1"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400" fill="hold"/>
                                        <p:tgtEl>
                                          <p:spTgt spid="11"/>
                                        </p:tgtEl>
                                        <p:attrNameLst>
                                          <p:attrName>ppt_x</p:attrName>
                                        </p:attrNameLst>
                                      </p:cBhvr>
                                      <p:tavLst>
                                        <p:tav tm="0">
                                          <p:val>
                                            <p:strVal val="#ppt_x"/>
                                          </p:val>
                                        </p:tav>
                                        <p:tav tm="100000">
                                          <p:val>
                                            <p:strVal val="#ppt_x"/>
                                          </p:val>
                                        </p:tav>
                                      </p:tavLst>
                                    </p:anim>
                                    <p:anim calcmode="lin" valueType="num">
                                      <p:cBhvr additive="base">
                                        <p:cTn id="11" dur="400" fill="hold"/>
                                        <p:tgtEl>
                                          <p:spTgt spid="11"/>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10" grpId="0" bldLvl="0" animBg="1"/>
      <p:bldP spid="11"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3" name="文本框 2"/>
          <p:cNvSpPr txBox="1"/>
          <p:nvPr/>
        </p:nvSpPr>
        <p:spPr>
          <a:xfrm>
            <a:off x="817155" y="4253072"/>
            <a:ext cx="2646990" cy="338554"/>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a:t>
            </a:r>
            <a:r>
              <a:rPr lang="en-US" altLang="zh-CN" sz="800" dirty="0">
                <a:latin typeface="Sitka Subheading" panose="02000505000000020004" pitchFamily="2" charset="0"/>
                <a:hlinkClick r:id="rId4"/>
              </a:rPr>
              <a:t>https://</a:t>
            </a:r>
            <a:r>
              <a:rPr lang="en-US" altLang="zh-CN" sz="800" dirty="0" err="1">
                <a:latin typeface="Sitka Subheading" panose="02000505000000020004" pitchFamily="2" charset="0"/>
                <a:hlinkClick r:id="rId4"/>
              </a:rPr>
              <a:t>www.ibm.com</a:t>
            </a:r>
            <a:r>
              <a:rPr lang="en-US" altLang="zh-CN" sz="800" dirty="0">
                <a:latin typeface="Sitka Subheading" panose="02000505000000020004" pitchFamily="2" charset="0"/>
                <a:hlinkClick r:id="rId4"/>
              </a:rPr>
              <a:t>/topics/computer-vision</a:t>
            </a:r>
            <a:endParaRPr lang="en-US" altLang="zh-CN" sz="800" dirty="0">
              <a:latin typeface="Sitka Subheading" panose="02000505000000020004" pitchFamily="2" charset="0"/>
            </a:endParaRPr>
          </a:p>
        </p:txBody>
      </p:sp>
      <p:grpSp>
        <p:nvGrpSpPr>
          <p:cNvPr id="41" name="组合 40"/>
          <p:cNvGrpSpPr/>
          <p:nvPr/>
        </p:nvGrpSpPr>
        <p:grpSpPr>
          <a:xfrm>
            <a:off x="827584" y="934658"/>
            <a:ext cx="7495412" cy="3390456"/>
            <a:chOff x="2954339" y="1279908"/>
            <a:chExt cx="7162269" cy="3191635"/>
          </a:xfrm>
        </p:grpSpPr>
        <p:sp>
          <p:nvSpPr>
            <p:cNvPr id="42" name="矩形 41"/>
            <p:cNvSpPr>
              <a:spLocks noChangeArrowheads="1"/>
            </p:cNvSpPr>
            <p:nvPr/>
          </p:nvSpPr>
          <p:spPr bwMode="auto">
            <a:xfrm>
              <a:off x="2954339" y="1694800"/>
              <a:ext cx="7162269" cy="2776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200" dirty="0">
                  <a:solidFill>
                    <a:sysClr val="windowText" lastClr="000000"/>
                  </a:solidFill>
                  <a:latin typeface="微软雅黑" panose="020B0503020204020204" pitchFamily="34" charset="-122"/>
                  <a:ea typeface="微软雅黑" panose="020B0503020204020204" pitchFamily="34" charset="-122"/>
                </a:rPr>
                <a:t>计算机视觉的概念，历史上给出了许多种不同的定义。目前一种相对权威的说法如下：</a:t>
              </a:r>
              <a:endParaRPr lang="en-US" altLang="zh-CN" sz="1200" dirty="0">
                <a:solidFill>
                  <a:sysClr val="windowText" lastClr="000000"/>
                </a:solidFill>
                <a:latin typeface="微软雅黑" panose="020B0503020204020204" pitchFamily="34" charset="-122"/>
                <a:ea typeface="微软雅黑" panose="020B0503020204020204" pitchFamily="34" charset="-122"/>
              </a:endParaRPr>
            </a:p>
            <a:p>
              <a:pPr>
                <a:lnSpc>
                  <a:spcPct val="130000"/>
                </a:lnSpc>
              </a:pPr>
              <a:endParaRPr lang="en-US" altLang="zh-CN" sz="1200" dirty="0">
                <a:solidFill>
                  <a:sysClr val="windowText" lastClr="000000"/>
                </a:solidFill>
                <a:latin typeface="微软雅黑" panose="020B0503020204020204" pitchFamily="34" charset="-122"/>
                <a:ea typeface="微软雅黑" panose="020B0503020204020204" pitchFamily="34" charset="-122"/>
              </a:endParaRPr>
            </a:p>
            <a:p>
              <a:pPr>
                <a:lnSpc>
                  <a:spcPct val="130000"/>
                </a:lnSpc>
              </a:pPr>
              <a:r>
                <a:rPr lang="en-US" altLang="zh-CN" sz="1200" b="0" i="0" dirty="0">
                  <a:solidFill>
                    <a:srgbClr val="161616"/>
                  </a:solidFill>
                  <a:effectLst/>
                  <a:latin typeface="Calisto MT" panose="02040603050505030304" pitchFamily="18" charset="0"/>
                </a:rPr>
                <a:t>Computer vision is a field of artificial intelligence (AI) that enables computers and systems to derive meaningful information from digital images, videos and other visual inputs — and take actions or make recommendations based on that information. If AI enables computers to think, computer vision enables them to see, observe and understand.</a:t>
              </a:r>
              <a:r>
                <a:rPr lang="en-US" altLang="zh-CN" sz="1200" baseline="30000" dirty="0">
                  <a:solidFill>
                    <a:sysClr val="windowText" lastClr="000000"/>
                  </a:solidFill>
                  <a:latin typeface="Calisto MT" panose="02040603050505030304" pitchFamily="18" charset="0"/>
                  <a:ea typeface="微软雅黑" panose="020B0503020204020204" pitchFamily="34" charset="-122"/>
                </a:rPr>
                <a:t>[1]</a:t>
              </a:r>
              <a:endParaRPr lang="en-US" altLang="zh-CN" sz="1200" baseline="30000" dirty="0">
                <a:solidFill>
                  <a:sysClr val="windowText" lastClr="000000"/>
                </a:solidFill>
                <a:latin typeface="Calisto MT" panose="02040603050505030304" pitchFamily="18" charset="0"/>
                <a:ea typeface="微软雅黑" panose="020B0503020204020204" pitchFamily="34" charset="-122"/>
              </a:endParaRPr>
            </a:p>
            <a:p>
              <a:pPr>
                <a:lnSpc>
                  <a:spcPct val="130000"/>
                </a:lnSpc>
              </a:pPr>
              <a:endParaRPr lang="en-US" altLang="zh-CN" sz="1200" dirty="0">
                <a:solidFill>
                  <a:sysClr val="windowText" lastClr="000000"/>
                </a:solidFill>
                <a:latin typeface="微软雅黑" panose="020B0503020204020204" pitchFamily="34" charset="-122"/>
                <a:ea typeface="微软雅黑" panose="020B0503020204020204" pitchFamily="34" charset="-122"/>
              </a:endParaRPr>
            </a:p>
            <a:p>
              <a:pPr>
                <a:lnSpc>
                  <a:spcPct val="130000"/>
                </a:lnSpc>
              </a:pPr>
              <a:r>
                <a:rPr lang="zh-CN" altLang="en-US" sz="1200" dirty="0">
                  <a:solidFill>
                    <a:sysClr val="windowText" lastClr="000000"/>
                  </a:solidFill>
                  <a:latin typeface="微软雅黑" panose="020B0503020204020204" pitchFamily="34" charset="-122"/>
                  <a:ea typeface="微软雅黑" panose="020B0503020204020204" pitchFamily="34" charset="-122"/>
                </a:rPr>
                <a:t>实际上，对计算机视觉的定义，不同研究者都会给出不同的说法。并且，随着人们对该领域研究的深入和时代背景的变化，人们会不断地更新对这一概念的认识。但普遍来说，从最初到现在，人们研究计算机视觉，是期望构建一种信息处理系统，使其具备类似人类视觉的功能，完成一些高级的任务，把人们从一些单一复杂的工作中解放出来，提高人类社会生产力。</a:t>
              </a:r>
              <a:endParaRPr lang="en-US" altLang="zh-CN" sz="1200" dirty="0">
                <a:solidFill>
                  <a:sysClr val="windowText" lastClr="000000"/>
                </a:solidFill>
                <a:latin typeface="微软雅黑" panose="020B0503020204020204" pitchFamily="34" charset="-122"/>
                <a:ea typeface="微软雅黑" panose="020B0503020204020204" pitchFamily="34" charset="-122"/>
              </a:endParaRPr>
            </a:p>
            <a:p>
              <a:pPr>
                <a:lnSpc>
                  <a:spcPct val="130000"/>
                </a:lnSpc>
              </a:pPr>
              <a:endParaRPr lang="en-US" altLang="zh-CN" sz="1200" dirty="0">
                <a:solidFill>
                  <a:sysClr val="windowText" lastClr="000000"/>
                </a:solidFill>
                <a:latin typeface="微软雅黑" panose="020B0503020204020204" pitchFamily="34" charset="-122"/>
                <a:ea typeface="微软雅黑" panose="020B0503020204020204" pitchFamily="34" charset="-122"/>
              </a:endParaRPr>
            </a:p>
          </p:txBody>
        </p:sp>
        <p:sp>
          <p:nvSpPr>
            <p:cNvPr id="43" name="矩形 42"/>
            <p:cNvSpPr/>
            <p:nvPr/>
          </p:nvSpPr>
          <p:spPr>
            <a:xfrm>
              <a:off x="2963100" y="1279908"/>
              <a:ext cx="2048264" cy="347674"/>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什么是计算机视觉</a:t>
              </a:r>
              <a:r>
                <a:rPr lang="en-US" altLang="zh-CN"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3" name="文本框 2"/>
          <p:cNvSpPr txBox="1"/>
          <p:nvPr/>
        </p:nvSpPr>
        <p:spPr>
          <a:xfrm>
            <a:off x="817154" y="4371950"/>
            <a:ext cx="3394805" cy="461665"/>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 </a:t>
            </a:r>
            <a:r>
              <a:rPr lang="en-US" altLang="zh-CN" sz="800" dirty="0">
                <a:latin typeface="Sitka Subheading" panose="02000505000000020004" pitchFamily="2" charset="0"/>
                <a:hlinkClick r:id="rId4"/>
              </a:rPr>
              <a:t>https://</a:t>
            </a:r>
            <a:r>
              <a:rPr lang="en-US" altLang="zh-CN" sz="800" dirty="0" err="1">
                <a:latin typeface="Sitka Subheading" panose="02000505000000020004" pitchFamily="2" charset="0"/>
                <a:hlinkClick r:id="rId4"/>
              </a:rPr>
              <a:t>blog.csdn.net</a:t>
            </a:r>
            <a:r>
              <a:rPr lang="en-US" altLang="zh-CN" sz="800" dirty="0">
                <a:latin typeface="Sitka Subheading" panose="02000505000000020004" pitchFamily="2" charset="0"/>
                <a:hlinkClick r:id="rId4"/>
              </a:rPr>
              <a:t>/</a:t>
            </a:r>
            <a:r>
              <a:rPr lang="en-US" altLang="zh-CN" sz="800" dirty="0" err="1">
                <a:latin typeface="Sitka Subheading" panose="02000505000000020004" pitchFamily="2" charset="0"/>
                <a:hlinkClick r:id="rId4"/>
              </a:rPr>
              <a:t>weixin_43558052</a:t>
            </a:r>
            <a:r>
              <a:rPr lang="en-US" altLang="zh-CN" sz="800" dirty="0">
                <a:latin typeface="Sitka Subheading" panose="02000505000000020004" pitchFamily="2" charset="0"/>
                <a:hlinkClick r:id="rId4"/>
              </a:rPr>
              <a:t>/article/details/107692797</a:t>
            </a:r>
            <a:endParaRPr lang="en-US" altLang="zh-CN" sz="800" dirty="0">
              <a:latin typeface="Sitka Subheading" panose="02000505000000020004" pitchFamily="2" charset="0"/>
            </a:endParaRPr>
          </a:p>
          <a:p>
            <a:endParaRPr lang="en-US" altLang="zh-CN" sz="800" dirty="0">
              <a:latin typeface="Sitka Subheading" panose="02000505000000020004" pitchFamily="2" charset="0"/>
            </a:endParaRPr>
          </a:p>
        </p:txBody>
      </p:sp>
      <p:grpSp>
        <p:nvGrpSpPr>
          <p:cNvPr id="41" name="组合 40"/>
          <p:cNvGrpSpPr/>
          <p:nvPr/>
        </p:nvGrpSpPr>
        <p:grpSpPr>
          <a:xfrm>
            <a:off x="824294" y="754418"/>
            <a:ext cx="7495412" cy="1595798"/>
            <a:chOff x="2954339" y="1279908"/>
            <a:chExt cx="7162269" cy="1502218"/>
          </a:xfrm>
        </p:grpSpPr>
        <p:sp>
          <p:nvSpPr>
            <p:cNvPr id="42" name="矩形 41"/>
            <p:cNvSpPr>
              <a:spLocks noChangeArrowheads="1"/>
            </p:cNvSpPr>
            <p:nvPr/>
          </p:nvSpPr>
          <p:spPr bwMode="auto">
            <a:xfrm>
              <a:off x="2954339" y="1694800"/>
              <a:ext cx="7162269" cy="1087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900" dirty="0">
                  <a:solidFill>
                    <a:sysClr val="windowText" lastClr="000000"/>
                  </a:solidFill>
                  <a:latin typeface="微软雅黑" panose="020B0503020204020204" pitchFamily="34" charset="-122"/>
                  <a:ea typeface="微软雅黑" panose="020B0503020204020204" pitchFamily="34" charset="-122"/>
                </a:rPr>
                <a:t>计算机视觉有四大基本任务</a:t>
              </a:r>
              <a:r>
                <a:rPr lang="en-US" altLang="zh-CN" sz="900" baseline="30000" dirty="0">
                  <a:solidFill>
                    <a:sysClr val="windowText" lastClr="000000"/>
                  </a:solidFill>
                  <a:latin typeface="微软雅黑" panose="020B0503020204020204" pitchFamily="34" charset="-122"/>
                  <a:ea typeface="微软雅黑" panose="020B0503020204020204" pitchFamily="34" charset="-122"/>
                </a:rPr>
                <a:t>[1]</a:t>
              </a:r>
              <a:r>
                <a:rPr lang="zh-CN" altLang="en-US" sz="900" dirty="0">
                  <a:solidFill>
                    <a:sysClr val="windowText" lastClr="000000"/>
                  </a:solidFill>
                  <a:latin typeface="微软雅黑" panose="020B0503020204020204" pitchFamily="34" charset="-122"/>
                  <a:ea typeface="微软雅黑" panose="020B0503020204020204" pitchFamily="34" charset="-122"/>
                </a:rPr>
                <a:t>：</a:t>
              </a:r>
              <a:endParaRPr lang="en-US" altLang="zh-CN" sz="900" dirty="0">
                <a:solidFill>
                  <a:sysClr val="windowText" lastClr="000000"/>
                </a:solidFill>
                <a:latin typeface="微软雅黑" panose="020B0503020204020204" pitchFamily="34" charset="-122"/>
                <a:ea typeface="微软雅黑" panose="020B0503020204020204" pitchFamily="34" charset="-122"/>
              </a:endParaRPr>
            </a:p>
            <a:p>
              <a:pPr>
                <a:lnSpc>
                  <a:spcPct val="130000"/>
                </a:lnSpc>
              </a:pPr>
              <a:endParaRPr lang="en-US" altLang="zh-CN" sz="900" dirty="0">
                <a:solidFill>
                  <a:sysClr val="windowText" lastClr="000000"/>
                </a:solidFill>
                <a:latin typeface="微软雅黑" panose="020B0503020204020204" pitchFamily="34" charset="-122"/>
                <a:ea typeface="微软雅黑" panose="020B0503020204020204" pitchFamily="34" charset="-122"/>
              </a:endParaRPr>
            </a:p>
            <a:p>
              <a:pPr marL="171450" indent="-171450">
                <a:lnSpc>
                  <a:spcPct val="130000"/>
                </a:lnSpc>
                <a:buFont typeface="Arial" panose="020B0604020202020204" pitchFamily="34" charset="0"/>
                <a:buChar char="•"/>
              </a:pPr>
              <a:r>
                <a:rPr lang="zh-CN" altLang="en-US" sz="900" dirty="0">
                  <a:solidFill>
                    <a:sysClr val="windowText" lastClr="000000"/>
                  </a:solidFill>
                  <a:latin typeface="微软雅黑" panose="020B0503020204020204" pitchFamily="34" charset="-122"/>
                  <a:ea typeface="微软雅黑" panose="020B0503020204020204" pitchFamily="34" charset="-122"/>
                </a:rPr>
                <a:t>分类</a:t>
              </a:r>
              <a:r>
                <a:rPr lang="en-US" altLang="zh-CN" sz="900" dirty="0">
                  <a:solidFill>
                    <a:sysClr val="windowText" lastClr="000000"/>
                  </a:solidFill>
                  <a:latin typeface="微软雅黑" panose="020B0503020204020204" pitchFamily="34" charset="-122"/>
                  <a:ea typeface="微软雅黑" panose="020B0503020204020204" pitchFamily="34" charset="-122"/>
                </a:rPr>
                <a:t>(Classification)</a:t>
              </a:r>
              <a:r>
                <a:rPr lang="zh-CN" altLang="en-US" sz="900" dirty="0">
                  <a:solidFill>
                    <a:sysClr val="windowText" lastClr="000000"/>
                  </a:solidFill>
                  <a:latin typeface="微软雅黑" panose="020B0503020204020204" pitchFamily="34" charset="-122"/>
                  <a:ea typeface="微软雅黑" panose="020B0503020204020204" pitchFamily="34" charset="-122"/>
                </a:rPr>
                <a:t>：解决“是什么”的问题，即给定一张图片或一段视频判断里面包含什么类别的目标。</a:t>
              </a:r>
              <a:endParaRPr lang="en-US" altLang="zh-CN" sz="900" dirty="0">
                <a:solidFill>
                  <a:sysClr val="windowText" lastClr="000000"/>
                </a:solidFill>
                <a:latin typeface="微软雅黑" panose="020B0503020204020204" pitchFamily="34" charset="-122"/>
                <a:ea typeface="微软雅黑" panose="020B0503020204020204" pitchFamily="34" charset="-122"/>
              </a:endParaRPr>
            </a:p>
            <a:p>
              <a:pPr marL="171450" indent="-171450">
                <a:lnSpc>
                  <a:spcPct val="130000"/>
                </a:lnSpc>
                <a:buFont typeface="Arial" panose="020B0604020202020204" pitchFamily="34" charset="0"/>
                <a:buChar char="•"/>
              </a:pPr>
              <a:r>
                <a:rPr lang="zh-CN" altLang="en-US" sz="900" dirty="0">
                  <a:solidFill>
                    <a:sysClr val="windowText" lastClr="000000"/>
                  </a:solidFill>
                  <a:latin typeface="微软雅黑" panose="020B0503020204020204" pitchFamily="34" charset="-122"/>
                  <a:ea typeface="微软雅黑" panose="020B0503020204020204" pitchFamily="34" charset="-122"/>
                </a:rPr>
                <a:t>定位</a:t>
              </a:r>
              <a:r>
                <a:rPr lang="en-US" altLang="zh-CN" sz="900" dirty="0">
                  <a:solidFill>
                    <a:sysClr val="windowText" lastClr="000000"/>
                  </a:solidFill>
                  <a:latin typeface="微软雅黑" panose="020B0503020204020204" pitchFamily="34" charset="-122"/>
                  <a:ea typeface="微软雅黑" panose="020B0503020204020204" pitchFamily="34" charset="-122"/>
                </a:rPr>
                <a:t>(Location)</a:t>
              </a:r>
              <a:r>
                <a:rPr lang="zh-CN" altLang="en-US" sz="900" dirty="0">
                  <a:solidFill>
                    <a:sysClr val="windowText" lastClr="000000"/>
                  </a:solidFill>
                  <a:latin typeface="微软雅黑" panose="020B0503020204020204" pitchFamily="34" charset="-122"/>
                  <a:ea typeface="微软雅黑" panose="020B0503020204020204" pitchFamily="34" charset="-122"/>
                </a:rPr>
                <a:t>：解决“在哪里”的问题，即定位出这个目标的位置。</a:t>
              </a:r>
              <a:endParaRPr lang="en-US" altLang="zh-CN" sz="900" dirty="0">
                <a:solidFill>
                  <a:sysClr val="windowText" lastClr="000000"/>
                </a:solidFill>
                <a:latin typeface="微软雅黑" panose="020B0503020204020204" pitchFamily="34" charset="-122"/>
                <a:ea typeface="微软雅黑" panose="020B0503020204020204" pitchFamily="34" charset="-122"/>
              </a:endParaRPr>
            </a:p>
            <a:p>
              <a:pPr marL="171450" indent="-171450">
                <a:lnSpc>
                  <a:spcPct val="130000"/>
                </a:lnSpc>
                <a:buFont typeface="Arial" panose="020B0604020202020204" pitchFamily="34" charset="0"/>
                <a:buChar char="•"/>
              </a:pPr>
              <a:r>
                <a:rPr lang="zh-CN" altLang="en-US" sz="900" dirty="0">
                  <a:solidFill>
                    <a:sysClr val="windowText" lastClr="000000"/>
                  </a:solidFill>
                  <a:latin typeface="微软雅黑" panose="020B0503020204020204" pitchFamily="34" charset="-122"/>
                  <a:ea typeface="微软雅黑" panose="020B0503020204020204" pitchFamily="34" charset="-122"/>
                </a:rPr>
                <a:t>检测</a:t>
              </a:r>
              <a:r>
                <a:rPr lang="en-US" altLang="zh-CN" sz="900" dirty="0">
                  <a:solidFill>
                    <a:sysClr val="windowText" lastClr="000000"/>
                  </a:solidFill>
                  <a:latin typeface="微软雅黑" panose="020B0503020204020204" pitchFamily="34" charset="-122"/>
                  <a:ea typeface="微软雅黑" panose="020B0503020204020204" pitchFamily="34" charset="-122"/>
                </a:rPr>
                <a:t>(Detection)</a:t>
              </a:r>
              <a:r>
                <a:rPr lang="zh-CN" altLang="en-US" sz="900" dirty="0">
                  <a:solidFill>
                    <a:sysClr val="windowText" lastClr="000000"/>
                  </a:solidFill>
                  <a:latin typeface="微软雅黑" panose="020B0503020204020204" pitchFamily="34" charset="-122"/>
                  <a:ea typeface="微软雅黑" panose="020B0503020204020204" pitchFamily="34" charset="-122"/>
                </a:rPr>
                <a:t>：解决“是什么、在哪里”的问题，即定位出这个目标的位置并且知道目标物是什么。</a:t>
              </a:r>
              <a:endParaRPr lang="en-US" altLang="zh-CN" sz="900" dirty="0">
                <a:solidFill>
                  <a:sysClr val="windowText" lastClr="000000"/>
                </a:solidFill>
                <a:latin typeface="微软雅黑" panose="020B0503020204020204" pitchFamily="34" charset="-122"/>
                <a:ea typeface="微软雅黑" panose="020B0503020204020204" pitchFamily="34" charset="-122"/>
              </a:endParaRPr>
            </a:p>
            <a:p>
              <a:pPr marL="171450" indent="-171450">
                <a:lnSpc>
                  <a:spcPct val="130000"/>
                </a:lnSpc>
                <a:buFont typeface="Arial" panose="020B0604020202020204" pitchFamily="34" charset="0"/>
                <a:buChar char="•"/>
              </a:pPr>
              <a:r>
                <a:rPr lang="zh-CN" altLang="en-US" sz="900" dirty="0">
                  <a:solidFill>
                    <a:sysClr val="windowText" lastClr="000000"/>
                  </a:solidFill>
                  <a:latin typeface="微软雅黑" panose="020B0503020204020204" pitchFamily="34" charset="-122"/>
                  <a:ea typeface="微软雅黑" panose="020B0503020204020204" pitchFamily="34" charset="-122"/>
                </a:rPr>
                <a:t>分割</a:t>
              </a:r>
              <a:r>
                <a:rPr lang="en-US" altLang="zh-CN" sz="900" dirty="0">
                  <a:solidFill>
                    <a:sysClr val="windowText" lastClr="000000"/>
                  </a:solidFill>
                  <a:latin typeface="微软雅黑" panose="020B0503020204020204" pitchFamily="34" charset="-122"/>
                  <a:ea typeface="微软雅黑" panose="020B0503020204020204" pitchFamily="34" charset="-122"/>
                </a:rPr>
                <a:t>(Segmentation)</a:t>
              </a:r>
              <a:r>
                <a:rPr lang="zh-CN" altLang="en-US" sz="900" dirty="0">
                  <a:solidFill>
                    <a:sysClr val="windowText" lastClr="000000"/>
                  </a:solidFill>
                  <a:latin typeface="微软雅黑" panose="020B0503020204020204" pitchFamily="34" charset="-122"/>
                  <a:ea typeface="微软雅黑" panose="020B0503020204020204" pitchFamily="34" charset="-122"/>
                </a:rPr>
                <a:t>：解决每一个像素属于哪个目标物或场景的问题。</a:t>
              </a:r>
              <a:endParaRPr lang="en-US" altLang="zh-CN" sz="900" dirty="0">
                <a:solidFill>
                  <a:sysClr val="windowText" lastClr="000000"/>
                </a:solidFill>
                <a:latin typeface="微软雅黑" panose="020B0503020204020204" pitchFamily="34" charset="-122"/>
                <a:ea typeface="微软雅黑" panose="020B0503020204020204" pitchFamily="34" charset="-122"/>
              </a:endParaRPr>
            </a:p>
          </p:txBody>
        </p:sp>
        <p:sp>
          <p:nvSpPr>
            <p:cNvPr id="43" name="矩形 42"/>
            <p:cNvSpPr/>
            <p:nvPr/>
          </p:nvSpPr>
          <p:spPr>
            <a:xfrm>
              <a:off x="2963100" y="1279908"/>
              <a:ext cx="2382186" cy="347674"/>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计算机视觉的基本任务</a:t>
              </a:r>
              <a:endParaRPr lang="zh-CN" altLang="en-US" dirty="0">
                <a:latin typeface="微软雅黑" panose="020B0503020204020204" pitchFamily="34" charset="-122"/>
                <a:ea typeface="微软雅黑" panose="020B0503020204020204" pitchFamily="34" charset="-122"/>
              </a:endParaRPr>
            </a:p>
          </p:txBody>
        </p:sp>
      </p:grpSp>
      <p:pic>
        <p:nvPicPr>
          <p:cNvPr id="8194" name="Picture 2" descr="在这里插入图片描述"/>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175" t="17583" r="5721"/>
          <a:stretch>
            <a:fillRect/>
          </a:stretch>
        </p:blipFill>
        <p:spPr bwMode="auto">
          <a:xfrm>
            <a:off x="2123728" y="2496944"/>
            <a:ext cx="4768097" cy="194701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课题综述</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grpSp>
        <p:nvGrpSpPr>
          <p:cNvPr id="27" name="组合 26"/>
          <p:cNvGrpSpPr/>
          <p:nvPr/>
        </p:nvGrpSpPr>
        <p:grpSpPr>
          <a:xfrm>
            <a:off x="3108343" y="467116"/>
            <a:ext cx="648000" cy="89060"/>
            <a:chOff x="1977863" y="380438"/>
            <a:chExt cx="576000" cy="89060"/>
          </a:xfrm>
          <a:solidFill>
            <a:schemeClr val="accent1"/>
          </a:solidFill>
        </p:grpSpPr>
        <p:sp>
          <p:nvSpPr>
            <p:cNvPr id="28" name="矩形 27"/>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等腰三角形 28"/>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0" name="文本框 29"/>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1"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目前现状</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2" name="文本框 31"/>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3"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研究目标</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4" name="文本框 33"/>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656373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研究过程</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36" name="文本框 35"/>
          <p:cNvSpPr txBox="1"/>
          <p:nvPr/>
        </p:nvSpPr>
        <p:spPr>
          <a:xfrm>
            <a:off x="6775247"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four</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7762806"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研究结论</a:t>
            </a:r>
            <a:endParaRPr lang="zh-CN" altLang="en-US" sz="1200" dirty="0">
              <a:solidFill>
                <a:schemeClr val="bg1"/>
              </a:solidFill>
              <a:latin typeface="方正兰亭黑简体" panose="02000000000000000000" pitchFamily="2" charset="-122"/>
              <a:ea typeface="方正兰亭黑简体" panose="02000000000000000000" pitchFamily="2" charset="-122"/>
            </a:endParaRPr>
          </a:p>
        </p:txBody>
      </p:sp>
      <p:sp>
        <p:nvSpPr>
          <p:cNvPr id="61" name="文本框 60"/>
          <p:cNvSpPr txBox="1"/>
          <p:nvPr/>
        </p:nvSpPr>
        <p:spPr>
          <a:xfrm>
            <a:off x="7927878" y="268074"/>
            <a:ext cx="692960"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five</a:t>
            </a:r>
            <a:endParaRPr lang="zh-CN" altLang="en-US" sz="800" dirty="0">
              <a:solidFill>
                <a:schemeClr val="bg1"/>
              </a:solidFill>
              <a:ea typeface="华文细黑" panose="02010600040101010101" pitchFamily="2" charset="-122"/>
            </a:endParaRPr>
          </a:p>
        </p:txBody>
      </p:sp>
      <p:pic>
        <p:nvPicPr>
          <p:cNvPr id="63" name="图片 6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64" name="矩形 6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556399" y="285330"/>
            <a:ext cx="5618018" cy="215444"/>
          </a:xfrm>
          <a:prstGeom prst="rect">
            <a:avLst/>
          </a:prstGeom>
          <a:noFill/>
        </p:spPr>
        <p:txBody>
          <a:bodyPr wrap="square" rtlCol="0">
            <a:spAutoFit/>
          </a:bodyPr>
          <a:lstStyle/>
          <a:p>
            <a:pPr algn="r"/>
            <a:r>
              <a:rPr lang="zh-CN" altLang="en-US" sz="800" dirty="0">
                <a:solidFill>
                  <a:schemeClr val="bg1"/>
                </a:solidFill>
                <a:latin typeface="Bahnschrift Light Condensed" panose="020B0502040204020203" pitchFamily="34" charset="0"/>
              </a:rPr>
              <a:t>大连海事大学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电航学社 </a:t>
            </a:r>
            <a:r>
              <a:rPr lang="en-US" altLang="zh-CN" sz="800" dirty="0">
                <a:solidFill>
                  <a:schemeClr val="bg1"/>
                </a:solidFill>
                <a:latin typeface="Bahnschrift Light Condensed" panose="020B0502040204020203" pitchFamily="34" charset="0"/>
              </a:rPr>
              <a:t>- </a:t>
            </a:r>
            <a:r>
              <a:rPr lang="zh-CN" altLang="en-US" sz="800" dirty="0">
                <a:solidFill>
                  <a:schemeClr val="bg1"/>
                </a:solidFill>
                <a:latin typeface="Bahnschrift Light Condensed" panose="020B0502040204020203" pitchFamily="34" charset="0"/>
              </a:rPr>
              <a:t>智能认知与数据计算部</a:t>
            </a:r>
            <a:r>
              <a:rPr lang="en-US" altLang="zh-CN" sz="800" dirty="0">
                <a:solidFill>
                  <a:schemeClr val="bg1"/>
                </a:solidFill>
                <a:latin typeface="Bahnschrift Light Condensed" panose="020B0502040204020203" pitchFamily="34" charset="0"/>
              </a:rPr>
              <a:t>(</a:t>
            </a:r>
            <a:r>
              <a:rPr lang="en-US" altLang="zh-CN" sz="800" dirty="0" err="1">
                <a:solidFill>
                  <a:schemeClr val="bg1"/>
                </a:solidFill>
                <a:latin typeface="Bahnschrift Light Condensed" panose="020B0502040204020203" pitchFamily="34" charset="0"/>
              </a:rPr>
              <a:t>ICDC</a:t>
            </a:r>
            <a:r>
              <a:rPr lang="en-US" altLang="zh-CN" sz="800" dirty="0">
                <a:solidFill>
                  <a:schemeClr val="bg1"/>
                </a:solidFill>
                <a:latin typeface="Bahnschrift Light Condensed" panose="020B0502040204020203" pitchFamily="34" charset="0"/>
              </a:rPr>
              <a:t>) </a:t>
            </a:r>
            <a:endParaRPr lang="zh-CN" altLang="en-US" sz="800" dirty="0">
              <a:solidFill>
                <a:schemeClr val="bg1"/>
              </a:solidFill>
              <a:latin typeface="Bahnschrift Light Condensed" panose="020B0502040204020203" pitchFamily="34" charset="0"/>
            </a:endParaRPr>
          </a:p>
        </p:txBody>
      </p:sp>
      <p:pic>
        <p:nvPicPr>
          <p:cNvPr id="67" name="图片 66"/>
          <p:cNvPicPr>
            <a:picLocks noChangeAspect="1"/>
          </p:cNvPicPr>
          <p:nvPr/>
        </p:nvPicPr>
        <p:blipFill rotWithShape="1">
          <a:blip r:embed="rId2" cstate="print">
            <a:clrChange>
              <a:clrFrom>
                <a:srgbClr val="0259A8"/>
              </a:clrFrom>
              <a:clrTo>
                <a:srgbClr val="0259A8">
                  <a:alpha val="0"/>
                </a:srgbClr>
              </a:clrTo>
            </a:clrChange>
            <a:extLst>
              <a:ext uri="{28A0092B-C50C-407E-A947-70E740481C1C}">
                <a14:useLocalDpi xmlns:a14="http://schemas.microsoft.com/office/drawing/2010/main" val="0"/>
              </a:ext>
            </a:extLst>
          </a:blip>
          <a:srcRect l="7712" t="5969" r="5271" b="5139"/>
          <a:stretch>
            <a:fillRect/>
          </a:stretch>
        </p:blipFill>
        <p:spPr>
          <a:xfrm>
            <a:off x="584890" y="67439"/>
            <a:ext cx="432106" cy="440725"/>
          </a:xfrm>
          <a:prstGeom prst="rect">
            <a:avLst/>
          </a:prstGeom>
        </p:spPr>
      </p:pic>
      <p:sp>
        <p:nvSpPr>
          <p:cNvPr id="69" name="矩形 6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86" y="1"/>
            <a:ext cx="557630" cy="555526"/>
          </a:xfrm>
          <a:prstGeom prst="rect">
            <a:avLst/>
          </a:prstGeom>
        </p:spPr>
      </p:pic>
      <p:sp>
        <p:nvSpPr>
          <p:cNvPr id="62" name="文本框 61"/>
          <p:cNvSpPr txBox="1"/>
          <p:nvPr/>
        </p:nvSpPr>
        <p:spPr>
          <a:xfrm>
            <a:off x="52802" y="4902280"/>
            <a:ext cx="9144000" cy="200055"/>
          </a:xfrm>
          <a:prstGeom prst="rect">
            <a:avLst/>
          </a:prstGeom>
          <a:noFill/>
        </p:spPr>
        <p:txBody>
          <a:bodyPr wrap="square" rtlCol="0">
            <a:spAutoFit/>
          </a:bodyPr>
          <a:lstStyle/>
          <a:p>
            <a:pPr algn="ctr"/>
            <a:r>
              <a:rPr lang="en-US" altLang="zh-CN" sz="700" dirty="0" err="1">
                <a:solidFill>
                  <a:schemeClr val="bg1"/>
                </a:solidFill>
                <a:latin typeface="Arial" panose="020B0604020202020204" pitchFamily="34" charset="0"/>
                <a:cs typeface="Arial" panose="020B0604020202020204" pitchFamily="34" charset="0"/>
              </a:rPr>
              <a:t>an.hongjun@foxmail.com</a:t>
            </a:r>
            <a:r>
              <a:rPr lang="en-US" altLang="zh-CN" sz="700" dirty="0">
                <a:solidFill>
                  <a:schemeClr val="bg1"/>
                </a:solidFill>
                <a:latin typeface="Arial" panose="020B0604020202020204" pitchFamily="34" charset="0"/>
                <a:cs typeface="Arial" panose="020B0604020202020204" pitchFamily="34" charset="0"/>
              </a:rPr>
              <a:t> | Copyright © Intelligent Cognition and Data Computing department(</a:t>
            </a:r>
            <a:r>
              <a:rPr lang="en-US" altLang="zh-CN" sz="700" dirty="0" err="1">
                <a:solidFill>
                  <a:schemeClr val="bg1"/>
                </a:solidFill>
                <a:latin typeface="Arial" panose="020B0604020202020204" pitchFamily="34" charset="0"/>
                <a:cs typeface="Arial" panose="020B0604020202020204" pitchFamily="34" charset="0"/>
              </a:rPr>
              <a:t>ICDC</a:t>
            </a:r>
            <a:r>
              <a:rPr lang="en-US" altLang="zh-CN" sz="700" dirty="0">
                <a:solidFill>
                  <a:schemeClr val="bg1"/>
                </a:solidFill>
                <a:latin typeface="Arial" panose="020B0604020202020204" pitchFamily="34" charset="0"/>
                <a:cs typeface="Arial" panose="020B0604020202020204" pitchFamily="34" charset="0"/>
              </a:rPr>
              <a:t>), </a:t>
            </a:r>
            <a:r>
              <a:rPr lang="en-US" altLang="zh-CN" sz="700" dirty="0" err="1">
                <a:solidFill>
                  <a:schemeClr val="bg1"/>
                </a:solidFill>
                <a:latin typeface="Arial" panose="020B0604020202020204" pitchFamily="34" charset="0"/>
                <a:cs typeface="Arial" panose="020B0604020202020204" pitchFamily="34" charset="0"/>
              </a:rPr>
              <a:t>Dianhang</a:t>
            </a:r>
            <a:r>
              <a:rPr lang="en-US" altLang="zh-CN" sz="700" dirty="0">
                <a:solidFill>
                  <a:schemeClr val="bg1"/>
                </a:solidFill>
                <a:latin typeface="Arial" panose="020B0604020202020204" pitchFamily="34" charset="0"/>
                <a:cs typeface="Arial" panose="020B0604020202020204" pitchFamily="34" charset="0"/>
              </a:rPr>
              <a:t> Association, Dalian Maritime University. All rights reserved. </a:t>
            </a:r>
            <a:endParaRPr lang="zh-CN" altLang="en-US" sz="700" dirty="0">
              <a:solidFill>
                <a:schemeClr val="bg1"/>
              </a:solidFill>
              <a:latin typeface="Arial" panose="020B0604020202020204" pitchFamily="34" charset="0"/>
              <a:cs typeface="Arial" panose="020B0604020202020204" pitchFamily="34" charset="0"/>
            </a:endParaRPr>
          </a:p>
        </p:txBody>
      </p:sp>
      <p:sp>
        <p:nvSpPr>
          <p:cNvPr id="25" name="文本框 24"/>
          <p:cNvSpPr txBox="1"/>
          <p:nvPr/>
        </p:nvSpPr>
        <p:spPr>
          <a:xfrm>
            <a:off x="4960072" y="61224"/>
            <a:ext cx="4180856" cy="253916"/>
          </a:xfrm>
          <a:prstGeom prst="rect">
            <a:avLst/>
          </a:prstGeom>
          <a:noFill/>
        </p:spPr>
        <p:txBody>
          <a:bodyPr wrap="square" rtlCol="0">
            <a:spAutoFit/>
          </a:bodyPr>
          <a:lstStyle/>
          <a:p>
            <a:pPr algn="r"/>
            <a:r>
              <a:rPr lang="en-US" altLang="zh-CN" sz="1050" dirty="0">
                <a:solidFill>
                  <a:schemeClr val="bg1"/>
                </a:solidFill>
                <a:latin typeface="+mn-ea"/>
              </a:rPr>
              <a:t>2021-2022</a:t>
            </a:r>
            <a:r>
              <a:rPr lang="zh-CN" altLang="en-US" sz="1050" dirty="0">
                <a:solidFill>
                  <a:schemeClr val="bg1"/>
                </a:solidFill>
                <a:latin typeface="+mn-ea"/>
              </a:rPr>
              <a:t>学年第二学期培训</a:t>
            </a:r>
            <a:endParaRPr lang="zh-CN" altLang="en-US" sz="1050" dirty="0">
              <a:solidFill>
                <a:schemeClr val="bg1"/>
              </a:solidFill>
              <a:latin typeface="+mn-ea"/>
            </a:endParaRPr>
          </a:p>
        </p:txBody>
      </p:sp>
      <p:sp>
        <p:nvSpPr>
          <p:cNvPr id="3" name="文本框 2"/>
          <p:cNvSpPr txBox="1"/>
          <p:nvPr/>
        </p:nvSpPr>
        <p:spPr>
          <a:xfrm>
            <a:off x="817154" y="4371950"/>
            <a:ext cx="7643278" cy="583565"/>
          </a:xfrm>
          <a:prstGeom prst="rect">
            <a:avLst/>
          </a:prstGeom>
          <a:noFill/>
        </p:spPr>
        <p:txBody>
          <a:bodyPr wrap="square" rtlCol="0">
            <a:spAutoFit/>
          </a:bodyPr>
          <a:lstStyle/>
          <a:p>
            <a:r>
              <a:rPr lang="en-US" altLang="zh-CN" sz="800" dirty="0">
                <a:latin typeface="Sitka Subheading" panose="02000505000000020004" pitchFamily="2" charset="0"/>
              </a:rPr>
              <a:t>Reference:</a:t>
            </a:r>
            <a:endParaRPr lang="en-US" altLang="zh-CN" sz="800" dirty="0">
              <a:latin typeface="Sitka Subheading" panose="02000505000000020004" pitchFamily="2" charset="0"/>
            </a:endParaRPr>
          </a:p>
          <a:p>
            <a:r>
              <a:rPr lang="en-US" altLang="zh-CN" sz="800" dirty="0">
                <a:latin typeface="Sitka Subheading" panose="02000505000000020004" pitchFamily="2" charset="0"/>
              </a:rPr>
              <a:t>[1]</a:t>
            </a:r>
            <a:r>
              <a:rPr lang="en-US" altLang="zh-CN" sz="800">
                <a:latin typeface="Sitka Subheading" panose="02000505000000020004" pitchFamily="2" charset="0"/>
              </a:rPr>
              <a:t>Wu, Jialian and Cao, Jiale and Song, Liangchen and Wang, Yu and Yang, Ming and Yuan, Junsong.Track to Detect and Segment: An Online Multi-Object Tracker. IEEE Conference on Computer Vision and Pattern Recognition (CVPR). 2021.</a:t>
            </a:r>
            <a:endParaRPr lang="en-US" altLang="zh-CN" sz="800">
              <a:latin typeface="Sitka Subheading" panose="02000505000000020004" pitchFamily="2" charset="0"/>
            </a:endParaRPr>
          </a:p>
          <a:p>
            <a:endParaRPr lang="en-US" altLang="zh-CN" sz="800" dirty="0">
              <a:latin typeface="Sitka Subheading" panose="02000505000000020004" pitchFamily="2" charset="0"/>
            </a:endParaRPr>
          </a:p>
        </p:txBody>
      </p:sp>
      <p:grpSp>
        <p:nvGrpSpPr>
          <p:cNvPr id="41" name="组合 40"/>
          <p:cNvGrpSpPr/>
          <p:nvPr/>
        </p:nvGrpSpPr>
        <p:grpSpPr>
          <a:xfrm>
            <a:off x="824294" y="754418"/>
            <a:ext cx="7495412" cy="749732"/>
            <a:chOff x="2954339" y="1279908"/>
            <a:chExt cx="7162269" cy="705767"/>
          </a:xfrm>
        </p:grpSpPr>
        <p:sp>
          <p:nvSpPr>
            <p:cNvPr id="42" name="矩形 41"/>
            <p:cNvSpPr>
              <a:spLocks noChangeArrowheads="1"/>
            </p:cNvSpPr>
            <p:nvPr/>
          </p:nvSpPr>
          <p:spPr bwMode="auto">
            <a:xfrm>
              <a:off x="2954339" y="1694800"/>
              <a:ext cx="7162269" cy="2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200" dirty="0">
                  <a:solidFill>
                    <a:sysClr val="windowText" lastClr="000000"/>
                  </a:solidFill>
                  <a:latin typeface="微软雅黑" panose="020B0503020204020204" pitchFamily="34" charset="-122"/>
                  <a:ea typeface="微软雅黑" panose="020B0503020204020204" pitchFamily="34" charset="-122"/>
                </a:rPr>
                <a:t>目标跟踪与分割  示例：</a:t>
              </a:r>
              <a:r>
                <a:rPr lang="en-US" altLang="zh-CN" sz="1200" dirty="0" err="1">
                  <a:solidFill>
                    <a:sysClr val="windowText" lastClr="000000"/>
                  </a:solidFill>
                  <a:latin typeface="微软雅黑" panose="020B0503020204020204" pitchFamily="34" charset="-122"/>
                  <a:ea typeface="微软雅黑" panose="020B0503020204020204" pitchFamily="34" charset="-122"/>
                </a:rPr>
                <a:t>TraDes</a:t>
              </a:r>
              <a:r>
                <a:rPr lang="en-US" altLang="zh-CN" sz="1200" dirty="0">
                  <a:solidFill>
                    <a:sysClr val="windowText" lastClr="000000"/>
                  </a:solidFill>
                  <a:latin typeface="微软雅黑" panose="020B0503020204020204" pitchFamily="34" charset="-122"/>
                  <a:ea typeface="微软雅黑" panose="020B0503020204020204" pitchFamily="34" charset="-122"/>
                </a:rPr>
                <a:t> (</a:t>
              </a:r>
              <a:r>
                <a:rPr lang="en-US" altLang="zh-CN" sz="1200" dirty="0" err="1">
                  <a:solidFill>
                    <a:sysClr val="windowText" lastClr="000000"/>
                  </a:solidFill>
                  <a:latin typeface="微软雅黑" panose="020B0503020204020204" pitchFamily="34" charset="-122"/>
                  <a:ea typeface="微软雅黑" panose="020B0503020204020204" pitchFamily="34" charset="-122"/>
                </a:rPr>
                <a:t>CVPR</a:t>
              </a:r>
              <a:r>
                <a:rPr lang="en-US" altLang="zh-CN" sz="1200" dirty="0">
                  <a:solidFill>
                    <a:sysClr val="windowText" lastClr="000000"/>
                  </a:solidFill>
                  <a:latin typeface="微软雅黑" panose="020B0503020204020204" pitchFamily="34" charset="-122"/>
                  <a:ea typeface="微软雅黑" panose="020B0503020204020204" pitchFamily="34" charset="-122"/>
                </a:rPr>
                <a:t> 2021)</a:t>
              </a:r>
              <a:r>
                <a:rPr lang="en-US" altLang="zh-CN" sz="1200" baseline="30000" dirty="0">
                  <a:solidFill>
                    <a:sysClr val="windowText" lastClr="000000"/>
                  </a:solidFill>
                  <a:latin typeface="微软雅黑" panose="020B0503020204020204" pitchFamily="34" charset="-122"/>
                  <a:ea typeface="微软雅黑" panose="020B0503020204020204" pitchFamily="34" charset="-122"/>
                </a:rPr>
                <a:t>[1]</a:t>
              </a:r>
              <a:endParaRPr lang="en-US" altLang="zh-CN" sz="1200" baseline="30000" dirty="0">
                <a:solidFill>
                  <a:sysClr val="windowText" lastClr="000000"/>
                </a:solidFill>
                <a:latin typeface="微软雅黑" panose="020B0503020204020204" pitchFamily="34" charset="-122"/>
                <a:ea typeface="微软雅黑" panose="020B0503020204020204" pitchFamily="34" charset="-122"/>
              </a:endParaRPr>
            </a:p>
          </p:txBody>
        </p:sp>
        <p:sp>
          <p:nvSpPr>
            <p:cNvPr id="43" name="矩形 42"/>
            <p:cNvSpPr/>
            <p:nvPr/>
          </p:nvSpPr>
          <p:spPr>
            <a:xfrm>
              <a:off x="2963100" y="1279908"/>
              <a:ext cx="2382186" cy="347674"/>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计算机视觉的高级任务</a:t>
              </a:r>
              <a:endParaRPr lang="zh-CN" altLang="en-US" dirty="0">
                <a:latin typeface="微软雅黑" panose="020B0503020204020204" pitchFamily="34" charset="-122"/>
                <a:ea typeface="微软雅黑" panose="020B0503020204020204" pitchFamily="34" charset="-122"/>
              </a:endParaRPr>
            </a:p>
          </p:txBody>
        </p:sp>
      </p:grpSp>
      <p:pic>
        <p:nvPicPr>
          <p:cNvPr id="2" name="TraDes">
            <a:hlinkClick r:id="" action="ppaction://media"/>
          </p:cNvPr>
          <p:cNvPicPr/>
          <p:nvPr>
            <a:videoFile r:link="rId4"/>
            <p:extLst>
              <p:ext uri="{DAA4B4D4-6D71-4841-9C94-3DE7FCFB9230}">
                <p14:media xmlns:p14="http://schemas.microsoft.com/office/powerpoint/2010/main" r:embed="rId5"/>
              </p:ext>
            </p:extLst>
          </p:nvPr>
        </p:nvPicPr>
        <p:blipFill>
          <a:blip r:embed="rId6"/>
          <a:stretch>
            <a:fillRect/>
          </a:stretch>
        </p:blipFill>
        <p:spPr>
          <a:xfrm>
            <a:off x="1979930" y="1541780"/>
            <a:ext cx="5079365" cy="28301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ags/tag1.xml><?xml version="1.0" encoding="utf-8"?>
<p:tagLst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heme/theme1.xml><?xml version="1.0" encoding="utf-8"?>
<a:theme xmlns:a="http://schemas.openxmlformats.org/drawingml/2006/main" name="Office 主题​​">
  <a:themeElements>
    <a:clrScheme name="可修改">
      <a:dk1>
        <a:srgbClr val="000000"/>
      </a:dk1>
      <a:lt1>
        <a:srgbClr val="FFFFFF"/>
      </a:lt1>
      <a:dk2>
        <a:srgbClr val="36303B"/>
      </a:dk2>
      <a:lt2>
        <a:srgbClr val="E2DFCC"/>
      </a:lt2>
      <a:accent1>
        <a:srgbClr val="006599"/>
      </a:accent1>
      <a:accent2>
        <a:srgbClr val="948A54"/>
      </a:accent2>
      <a:accent3>
        <a:srgbClr val="1C7B64"/>
      </a:accent3>
      <a:accent4>
        <a:srgbClr val="7F7F7F"/>
      </a:accent4>
      <a:accent5>
        <a:srgbClr val="596166"/>
      </a:accent5>
      <a:accent6>
        <a:srgbClr val="BFBFBF"/>
      </a:accent6>
      <a:hlink>
        <a:srgbClr val="36303B"/>
      </a:hlink>
      <a:folHlink>
        <a:srgbClr val="948A54"/>
      </a:folHlink>
    </a:clrScheme>
    <a:fontScheme name="Lao UI">
      <a:majorFont>
        <a:latin typeface="Lao UI"/>
        <a:ea typeface="微软雅黑"/>
        <a:cs typeface=""/>
      </a:majorFont>
      <a:minorFont>
        <a:latin typeface="Lao U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14809</Words>
  <Application>WPS 演示</Application>
  <PresentationFormat>全屏显示(16:9)</PresentationFormat>
  <Paragraphs>1245</Paragraphs>
  <Slides>30</Slides>
  <Notes>42</Notes>
  <HiddenSlides>0</HiddenSlides>
  <MMClips>2</MMClips>
  <ScaleCrop>false</ScaleCrop>
  <HeadingPairs>
    <vt:vector size="6" baseType="variant">
      <vt:variant>
        <vt:lpstr>已用的字体</vt:lpstr>
      </vt:variant>
      <vt:variant>
        <vt:i4>88</vt:i4>
      </vt:variant>
      <vt:variant>
        <vt:lpstr>主题</vt:lpstr>
      </vt:variant>
      <vt:variant>
        <vt:i4>1</vt:i4>
      </vt:variant>
      <vt:variant>
        <vt:lpstr>幻灯片标题</vt:lpstr>
      </vt:variant>
      <vt:variant>
        <vt:i4>30</vt:i4>
      </vt:variant>
    </vt:vector>
  </HeadingPairs>
  <TitlesOfParts>
    <vt:vector size="119" baseType="lpstr">
      <vt:lpstr>Arial</vt:lpstr>
      <vt:lpstr>宋体</vt:lpstr>
      <vt:lpstr>Wingdings</vt:lpstr>
      <vt:lpstr>微软雅黑</vt:lpstr>
      <vt:lpstr>华文新魏</vt:lpstr>
      <vt:lpstr>Bahnschrift Light Condensed</vt:lpstr>
      <vt:lpstr>方正正黑简体</vt:lpstr>
      <vt:lpstr>黑体</vt:lpstr>
      <vt:lpstr>方正兰亭黑简体</vt:lpstr>
      <vt:lpstr>华文细黑</vt:lpstr>
      <vt:lpstr>Calibri</vt:lpstr>
      <vt:lpstr>Arial Black</vt:lpstr>
      <vt:lpstr>Sitka Subheading</vt:lpstr>
      <vt:lpstr>华文宋体</vt:lpstr>
      <vt:lpstr>Calisto MT</vt:lpstr>
      <vt:lpstr>Lao UI</vt:lpstr>
      <vt:lpstr>Segoe Print</vt:lpstr>
      <vt:lpstr>Arial Unicode MS</vt:lpstr>
      <vt:lpstr>Impact</vt:lpstr>
      <vt:lpstr>Segoe UI Light</vt:lpstr>
      <vt:lpstr>Nexa Light</vt:lpstr>
      <vt:lpstr>Wide Latin</vt:lpstr>
      <vt:lpstr>Open Sans</vt:lpstr>
      <vt:lpstr>华文楷体</vt:lpstr>
      <vt:lpstr>方正姚体</vt:lpstr>
      <vt:lpstr>Malgun Gothic</vt:lpstr>
      <vt:lpstr>Wingdings</vt:lpstr>
      <vt:lpstr>方正兰亭黑简体</vt:lpstr>
      <vt:lpstr>楷体</vt:lpstr>
      <vt:lpstr>Malgun Gothic Semilight</vt:lpstr>
      <vt:lpstr>HP Simplified Jpan Light</vt:lpstr>
      <vt:lpstr>HP Simplified Hans Light</vt:lpstr>
      <vt:lpstr>Bahnschrift Condensed</vt:lpstr>
      <vt:lpstr>Bahnschrift SemiLight Condensed</vt:lpstr>
      <vt:lpstr>Bahnschrift SemiCondensed</vt:lpstr>
      <vt:lpstr>Bahnschrift SemiBold SemiConden</vt:lpstr>
      <vt:lpstr>Bahnschrift</vt:lpstr>
      <vt:lpstr>Baskerville Old Face</vt:lpstr>
      <vt:lpstr>Bahnschrift SemiLight SemiConde</vt:lpstr>
      <vt:lpstr>Bahnschrift SemiLight</vt:lpstr>
      <vt:lpstr>字魂55号-龙吟手书</vt:lpstr>
      <vt:lpstr>隶书</vt:lpstr>
      <vt:lpstr>方正黑体简体</vt:lpstr>
      <vt:lpstr>MS Gothic</vt:lpstr>
      <vt:lpstr>MS PGothic</vt:lpstr>
      <vt:lpstr>PMingLiU-ExtB</vt:lpstr>
      <vt:lpstr>Bahnschrift Light SemiCondensed</vt:lpstr>
      <vt:lpstr>Bahnschrift SemiBold Condensed</vt:lpstr>
      <vt:lpstr>仿宋</vt:lpstr>
      <vt:lpstr>Bodoni MT Condensed</vt:lpstr>
      <vt:lpstr>HP Simplified</vt:lpstr>
      <vt:lpstr>Imprint MT Shadow</vt:lpstr>
      <vt:lpstr>Kunstler Script</vt:lpstr>
      <vt:lpstr>Leelawadee UI</vt:lpstr>
      <vt:lpstr>Modern No. 20</vt:lpstr>
      <vt:lpstr>Mongolian Baiti</vt:lpstr>
      <vt:lpstr>MT Extra</vt:lpstr>
      <vt:lpstr>Nirmala UI</vt:lpstr>
      <vt:lpstr>Palatino Linotype</vt:lpstr>
      <vt:lpstr>Pristina</vt:lpstr>
      <vt:lpstr>Rockwell Condensed</vt:lpstr>
      <vt:lpstr>Bahnschrift SemiBold</vt:lpstr>
      <vt:lpstr>Californian FB</vt:lpstr>
      <vt:lpstr>Cambria Math</vt:lpstr>
      <vt:lpstr>Castellar</vt:lpstr>
      <vt:lpstr>Comic Sans MS</vt:lpstr>
      <vt:lpstr>Copperplate Gothic Bold</vt:lpstr>
      <vt:lpstr>Dubai Light</vt:lpstr>
      <vt:lpstr>Gadugi</vt:lpstr>
      <vt:lpstr>Gill Sans MT Ext Condensed Bold</vt:lpstr>
      <vt:lpstr>Gill Sans Ultra Bold Condensed</vt:lpstr>
      <vt:lpstr>Harlow Solid Italic</vt:lpstr>
      <vt:lpstr>HP Simplified Light</vt:lpstr>
      <vt:lpstr>Jokerman</vt:lpstr>
      <vt:lpstr>Javanese Text</vt:lpstr>
      <vt:lpstr>华文中宋</vt:lpstr>
      <vt:lpstr>方正仿宋简体</vt:lpstr>
      <vt:lpstr>方正隶书简体</vt:lpstr>
      <vt:lpstr>MingLiU_HKSCS-ExtB</vt:lpstr>
      <vt:lpstr>Yu Gothic UI Light</vt:lpstr>
      <vt:lpstr>Algerian</vt:lpstr>
      <vt:lpstr>Arial Narrow</vt:lpstr>
      <vt:lpstr>方正小标宋_GBK</vt:lpstr>
      <vt:lpstr>方正魏碑简体</vt:lpstr>
      <vt:lpstr>Microsoft JhengHei UI</vt:lpstr>
      <vt:lpstr>Yu Gothic Medium</vt:lpstr>
      <vt:lpstr>Yu Gothic Light</vt:lpstr>
      <vt:lpstr>Arial Rounded MT Bold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Coder.AN</dc:creator>
  <cp:keywords>tukuppt</cp:keywords>
  <cp:lastModifiedBy>Coder.AN</cp:lastModifiedBy>
  <cp:revision>14</cp:revision>
  <dcterms:created xsi:type="dcterms:W3CDTF">2014-09-01T14:19:00Z</dcterms:created>
  <dcterms:modified xsi:type="dcterms:W3CDTF">2022-02-14T08:34:06Z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RubyTemplateID">
    <vt:lpwstr>2</vt:lpwstr>
  </property>
  <property fmtid="{D5CDD505-2E9C-101B-9397-08002B2CF9AE}" pid="3" name="KSOProductBuildVer">
    <vt:lpwstr>2052-11.8.6.8810</vt:lpwstr>
  </property>
</Properties>
</file>

<file path=docProps/thumbnail.jpeg>
</file>